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Override PartName="/ppt/charts/style11.xml" ContentType="application/vnd.ms-office.chart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harts/colors12.xml" ContentType="application/vnd.ms-office.chartcolorstyle+xml"/>
  <Override PartName="/ppt/commentAuthors.xml" ContentType="application/vnd.openxmlformats-officedocument.presentationml.commentAuthors+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olors10.xml" ContentType="application/vnd.ms-office.chartcolorstyle+xml"/>
  <Override PartName="/ppt/charts/style9.xml" ContentType="application/vnd.ms-office.chartstyle+xml"/>
  <Override PartName="/ppt/charts/style7.xml" ContentType="application/vnd.ms-office.chartstyle+xml"/>
  <Override PartName="/ppt/notesSlides/notesSlide7.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charts/style1.xml" ContentType="application/vnd.ms-office.chartstyle+xml"/>
  <Override PartName="/ppt/charts/colors9.xml" ContentType="application/vnd.ms-office.chartcolor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style12.xml" ContentType="application/vnd.ms-office.chartstyl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style10.xml" ContentType="application/vnd.ms-office.chartstyle+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charts/colors1.xml" ContentType="application/vnd.ms-office.chartcolorstyle+xml"/>
  <Override PartName="/ppt/charts/colors1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notesSlides/notesSlide6.xml" ContentType="application/vnd.openxmlformats-officedocument.presentationml.notesSlide+xml"/>
  <Override PartName="/ppt/charts/chart4.xml" ContentType="application/vnd.openxmlformats-officedocument.drawingml.chart+xml"/>
  <Override PartName="/ppt/charts/style6.xml" ContentType="application/vnd.ms-office.chartstyl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Layouts/slideLayout8.xml" ContentType="application/vnd.openxmlformats-officedocument.presentationml.slideLayout+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5" r:id="rId1"/>
  </p:sldMasterIdLst>
  <p:notesMasterIdLst>
    <p:notesMasterId r:id="rId28"/>
  </p:notesMasterIdLst>
  <p:handoutMasterIdLst>
    <p:handoutMasterId r:id="rId29"/>
  </p:handoutMasterIdLst>
  <p:sldIdLst>
    <p:sldId id="515" r:id="rId2"/>
    <p:sldId id="756" r:id="rId3"/>
    <p:sldId id="758" r:id="rId4"/>
    <p:sldId id="757" r:id="rId5"/>
    <p:sldId id="257" r:id="rId6"/>
    <p:sldId id="726" r:id="rId7"/>
    <p:sldId id="759" r:id="rId8"/>
    <p:sldId id="701" r:id="rId9"/>
    <p:sldId id="760" r:id="rId10"/>
    <p:sldId id="700" r:id="rId11"/>
    <p:sldId id="761" r:id="rId12"/>
    <p:sldId id="750" r:id="rId13"/>
    <p:sldId id="731" r:id="rId14"/>
    <p:sldId id="733" r:id="rId15"/>
    <p:sldId id="748" r:id="rId16"/>
    <p:sldId id="732" r:id="rId17"/>
    <p:sldId id="762" r:id="rId18"/>
    <p:sldId id="751" r:id="rId19"/>
    <p:sldId id="763" r:id="rId20"/>
    <p:sldId id="744" r:id="rId21"/>
    <p:sldId id="752" r:id="rId22"/>
    <p:sldId id="753" r:id="rId23"/>
    <p:sldId id="764" r:id="rId24"/>
    <p:sldId id="754" r:id="rId25"/>
    <p:sldId id="730" r:id="rId26"/>
    <p:sldId id="729" r:id="rId27"/>
  </p:sldIdLst>
  <p:sldSz cx="9144000" cy="5143500" type="screen16x9"/>
  <p:notesSz cx="6858000" cy="9144000"/>
  <p:defaultTextStyle>
    <a:lvl1pPr marL="0" algn="l" rtl="0" latinLnBrk="0">
      <a:defRPr sz="1350" kern="1200">
        <a:solidFill>
          <a:schemeClr val="tx1"/>
        </a:solidFill>
        <a:latin typeface="+mn-lt"/>
        <a:ea typeface="+mn-ea"/>
        <a:cs typeface="+mn-cs"/>
      </a:defRPr>
    </a:lvl1pPr>
    <a:lvl2pPr marL="342900" algn="l" rtl="0" latinLnBrk="0">
      <a:defRPr sz="1350" kern="1200">
        <a:solidFill>
          <a:schemeClr val="tx1"/>
        </a:solidFill>
        <a:latin typeface="+mn-lt"/>
        <a:ea typeface="+mn-ea"/>
        <a:cs typeface="+mn-cs"/>
      </a:defRPr>
    </a:lvl2pPr>
    <a:lvl3pPr marL="685800" algn="l" rtl="0" latinLnBrk="0">
      <a:defRPr sz="1350" kern="1200">
        <a:solidFill>
          <a:schemeClr val="tx1"/>
        </a:solidFill>
        <a:latin typeface="+mn-lt"/>
        <a:ea typeface="+mn-ea"/>
        <a:cs typeface="+mn-cs"/>
      </a:defRPr>
    </a:lvl3pPr>
    <a:lvl4pPr marL="1028700" algn="l" rtl="0" latinLnBrk="0">
      <a:defRPr sz="1350" kern="1200">
        <a:solidFill>
          <a:schemeClr val="tx1"/>
        </a:solidFill>
        <a:latin typeface="+mn-lt"/>
        <a:ea typeface="+mn-ea"/>
        <a:cs typeface="+mn-cs"/>
      </a:defRPr>
    </a:lvl4pPr>
    <a:lvl5pPr marL="1371600" algn="l" rtl="0" latinLnBrk="0">
      <a:defRPr sz="1350" kern="1200">
        <a:solidFill>
          <a:schemeClr val="tx1"/>
        </a:solidFill>
        <a:latin typeface="+mn-lt"/>
        <a:ea typeface="+mn-ea"/>
        <a:cs typeface="+mn-cs"/>
      </a:defRPr>
    </a:lvl5pPr>
    <a:lvl6pPr marL="1714500" algn="l" rtl="0" latinLnBrk="0">
      <a:defRPr sz="1350" kern="1200">
        <a:solidFill>
          <a:schemeClr val="tx1"/>
        </a:solidFill>
        <a:latin typeface="+mn-lt"/>
        <a:ea typeface="+mn-ea"/>
        <a:cs typeface="+mn-cs"/>
      </a:defRPr>
    </a:lvl6pPr>
    <a:lvl7pPr marL="2057400" algn="l" rtl="0" latinLnBrk="0">
      <a:defRPr sz="1350" kern="1200">
        <a:solidFill>
          <a:schemeClr val="tx1"/>
        </a:solidFill>
        <a:latin typeface="+mn-lt"/>
        <a:ea typeface="+mn-ea"/>
        <a:cs typeface="+mn-cs"/>
      </a:defRPr>
    </a:lvl7pPr>
    <a:lvl8pPr marL="2400300" algn="l" rtl="0" latinLnBrk="0">
      <a:defRPr sz="1350" kern="1200">
        <a:solidFill>
          <a:schemeClr val="tx1"/>
        </a:solidFill>
        <a:latin typeface="+mn-lt"/>
        <a:ea typeface="+mn-ea"/>
        <a:cs typeface="+mn-cs"/>
      </a:defRPr>
    </a:lvl8pPr>
    <a:lvl9pPr marL="2743200" algn="l" rtl="0" latinLnBrk="0">
      <a:defRPr sz="1350" kern="1200">
        <a:solidFill>
          <a:schemeClr val="tx1"/>
        </a:solidFill>
        <a:latin typeface="+mn-lt"/>
        <a:ea typeface="+mn-ea"/>
        <a:cs typeface="+mn-cs"/>
      </a:defRPr>
    </a:lvl9pPr>
    <a:extLst/>
  </p:defaultTextStyle>
  <p:extLst>
    <p:ext uri="{EFAFB233-063F-42B5-8137-9DF3F51BA10A}">
      <p15:sldGuideLst xmlns:p15="http://schemas.microsoft.com/office/powerpoint/2012/main" xmlns="">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lvia" initials="S" lastIdx="1" clrIdx="0">
    <p:extLst>
      <p:ext uri="{19B8F6BF-5375-455C-9EA6-DF929625EA0E}">
        <p15:presenceInfo xmlns:p15="http://schemas.microsoft.com/office/powerpoint/2012/main" xmlns="" userId="Sylvia" providerId="None"/>
      </p:ext>
    </p:extLst>
  </p:cmAuthor>
  <p:cmAuthor id="2" name="Margeaux Abrams" initials="MA" lastIdx="13" clrIdx="1">
    <p:extLst>
      <p:ext uri="{19B8F6BF-5375-455C-9EA6-DF929625EA0E}">
        <p15:presenceInfo xmlns:p15="http://schemas.microsoft.com/office/powerpoint/2012/main" xmlns="" userId="S::mabrams@priorities.org::533a7712-f869-425c-a717-fb1186d3d5a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9DA74"/>
    <a:srgbClr val="6600FF"/>
    <a:srgbClr val="CCCCFF"/>
    <a:srgbClr val="FBFBFB"/>
    <a:srgbClr val="DFDCF0"/>
    <a:srgbClr val="E5E5FF"/>
    <a:srgbClr val="C5C5FF"/>
    <a:srgbClr val="660066"/>
    <a:srgbClr val="9999FF"/>
    <a:srgbClr val="CC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28" autoAdjust="0"/>
    <p:restoredTop sz="86870"/>
  </p:normalViewPr>
  <p:slideViewPr>
    <p:cSldViewPr snapToGrid="0">
      <p:cViewPr varScale="1">
        <p:scale>
          <a:sx n="86" d="100"/>
          <a:sy n="86" d="100"/>
        </p:scale>
        <p:origin x="-1020" y="-78"/>
      </p:cViewPr>
      <p:guideLst>
        <p:guide orient="horz" pos="1620"/>
        <p:guide pos="2880"/>
      </p:guideLst>
    </p:cSldViewPr>
  </p:slideViewPr>
  <p:notesTextViewPr>
    <p:cViewPr>
      <p:scale>
        <a:sx n="1" d="1"/>
        <a:sy n="1" d="1"/>
      </p:scale>
      <p:origin x="0" y="0"/>
    </p:cViewPr>
  </p:notesTextViewPr>
  <p:notesViewPr>
    <p:cSldViewPr snapToGrid="0">
      <p:cViewPr varScale="1">
        <p:scale>
          <a:sx n="51" d="100"/>
          <a:sy n="51" d="100"/>
        </p:scale>
        <p:origin x="2692" y="4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3"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Book3"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Book3" TargetMode="External"/></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oleObject" Target="file:///\\Users\Gabe\Downloads\NM%20Redist%20survey%20graphs%20(1).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Book3"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Book3"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Users\Gabe\Downloads\NM%20Redist%20survey%20graphs%20(1).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Book3"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Book3"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Users\Gabe\Downloads\NM%20Redist%20survey%20graphs%20(1).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Book3"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Users\Gabe\Downloads\NM%20Redist%20survey%20graphs%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strRef>
              <c:f>Sheet1!$B$2</c:f>
              <c:strCache>
                <c:ptCount val="1"/>
                <c:pt idx="0">
                  <c:v>IND / OTHER</c:v>
                </c:pt>
              </c:strCache>
            </c:strRef>
          </c:tx>
          <c:spPr>
            <a:solidFill>
              <a:schemeClr val="accent6">
                <a:lumMod val="60000"/>
                <a:lumOff val="40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Sheet1!$A$3:$A$6</c:f>
              <c:strCache>
                <c:ptCount val="4"/>
                <c:pt idx="0">
                  <c:v>I don't know or don’t have an opinion</c:v>
                </c:pt>
                <c:pt idx="1">
                  <c:v>Avoid considering political affiliation at all, instead drawing district lines based on federal criteria, demographics, and communitites of interest</c:v>
                </c:pt>
                <c:pt idx="2">
                  <c:v>Lean toward protecting districts that have been historically Democrat or Republican, maintaining "safe" districts for candidates from those parties</c:v>
                </c:pt>
                <c:pt idx="3">
                  <c:v>Lean toward making districts politically competative, so Democrats, Republicans or independents have a chance at winning, and no single party has an advantage</c:v>
                </c:pt>
              </c:strCache>
            </c:strRef>
          </c:cat>
          <c:val>
            <c:numRef>
              <c:f>Sheet1!$B$3:$B$6</c:f>
              <c:numCache>
                <c:formatCode>General</c:formatCode>
                <c:ptCount val="4"/>
                <c:pt idx="0">
                  <c:v>2</c:v>
                </c:pt>
                <c:pt idx="1">
                  <c:v>69</c:v>
                </c:pt>
                <c:pt idx="2">
                  <c:v>15</c:v>
                </c:pt>
                <c:pt idx="3">
                  <c:v>14</c:v>
                </c:pt>
              </c:numCache>
            </c:numRef>
          </c:val>
          <c:extLst xmlns:c16r2="http://schemas.microsoft.com/office/drawing/2015/06/chart">
            <c:ext xmlns:c16="http://schemas.microsoft.com/office/drawing/2014/chart" uri="{C3380CC4-5D6E-409C-BE32-E72D297353CC}">
              <c16:uniqueId val="{00000000-9D7D-5B4D-8542-824D1FC8FB31}"/>
            </c:ext>
          </c:extLst>
        </c:ser>
        <c:ser>
          <c:idx val="1"/>
          <c:order val="1"/>
          <c:tx>
            <c:strRef>
              <c:f>Sheet1!$C$2</c:f>
              <c:strCache>
                <c:ptCount val="1"/>
                <c:pt idx="0">
                  <c:v>GOP</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Sheet1!$A$3:$A$6</c:f>
              <c:strCache>
                <c:ptCount val="4"/>
                <c:pt idx="0">
                  <c:v>I don't know or don’t have an opinion</c:v>
                </c:pt>
                <c:pt idx="1">
                  <c:v>Avoid considering political affiliation at all, instead drawing district lines based on federal criteria, demographics, and communitites of interest</c:v>
                </c:pt>
                <c:pt idx="2">
                  <c:v>Lean toward protecting districts that have been historically Democrat or Republican, maintaining "safe" districts for candidates from those parties</c:v>
                </c:pt>
                <c:pt idx="3">
                  <c:v>Lean toward making districts politically competative, so Democrats, Republicans or independents have a chance at winning, and no single party has an advantage</c:v>
                </c:pt>
              </c:strCache>
            </c:strRef>
          </c:cat>
          <c:val>
            <c:numRef>
              <c:f>Sheet1!$C$3:$C$6</c:f>
              <c:numCache>
                <c:formatCode>General</c:formatCode>
                <c:ptCount val="4"/>
                <c:pt idx="0">
                  <c:v>15</c:v>
                </c:pt>
                <c:pt idx="1">
                  <c:v>12</c:v>
                </c:pt>
                <c:pt idx="2">
                  <c:v>11</c:v>
                </c:pt>
                <c:pt idx="3">
                  <c:v>61</c:v>
                </c:pt>
              </c:numCache>
            </c:numRef>
          </c:val>
          <c:extLst xmlns:c16r2="http://schemas.microsoft.com/office/drawing/2015/06/chart">
            <c:ext xmlns:c16="http://schemas.microsoft.com/office/drawing/2014/chart" uri="{C3380CC4-5D6E-409C-BE32-E72D297353CC}">
              <c16:uniqueId val="{00000001-9D7D-5B4D-8542-824D1FC8FB31}"/>
            </c:ext>
          </c:extLst>
        </c:ser>
        <c:ser>
          <c:idx val="2"/>
          <c:order val="2"/>
          <c:tx>
            <c:strRef>
              <c:f>Sheet1!$D$2</c:f>
              <c:strCache>
                <c:ptCount val="1"/>
                <c:pt idx="0">
                  <c:v>DEM</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Sheet1!$A$3:$A$6</c:f>
              <c:strCache>
                <c:ptCount val="4"/>
                <c:pt idx="0">
                  <c:v>I don't know or don’t have an opinion</c:v>
                </c:pt>
                <c:pt idx="1">
                  <c:v>Avoid considering political affiliation at all, instead drawing district lines based on federal criteria, demographics, and communitites of interest</c:v>
                </c:pt>
                <c:pt idx="2">
                  <c:v>Lean toward protecting districts that have been historically Democrat or Republican, maintaining "safe" districts for candidates from those parties</c:v>
                </c:pt>
                <c:pt idx="3">
                  <c:v>Lean toward making districts politically competative, so Democrats, Republicans or independents have a chance at winning, and no single party has an advantage</c:v>
                </c:pt>
              </c:strCache>
            </c:strRef>
          </c:cat>
          <c:val>
            <c:numRef>
              <c:f>Sheet1!$D$3:$D$6</c:f>
              <c:numCache>
                <c:formatCode>General</c:formatCode>
                <c:ptCount val="4"/>
                <c:pt idx="0">
                  <c:v>15</c:v>
                </c:pt>
                <c:pt idx="1">
                  <c:v>19</c:v>
                </c:pt>
                <c:pt idx="2">
                  <c:v>16</c:v>
                </c:pt>
                <c:pt idx="3">
                  <c:v>50</c:v>
                </c:pt>
              </c:numCache>
            </c:numRef>
          </c:val>
          <c:extLst xmlns:c16r2="http://schemas.microsoft.com/office/drawing/2015/06/chart">
            <c:ext xmlns:c16="http://schemas.microsoft.com/office/drawing/2014/chart" uri="{C3380CC4-5D6E-409C-BE32-E72D297353CC}">
              <c16:uniqueId val="{00000002-9D7D-5B4D-8542-824D1FC8FB31}"/>
            </c:ext>
          </c:extLst>
        </c:ser>
        <c:dLbls>
          <c:showVal val="1"/>
        </c:dLbls>
        <c:gapWidth val="182"/>
        <c:axId val="52285440"/>
        <c:axId val="52286976"/>
      </c:barChart>
      <c:catAx>
        <c:axId val="52285440"/>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286976"/>
        <c:crosses val="autoZero"/>
        <c:auto val="1"/>
        <c:lblAlgn val="ctr"/>
        <c:lblOffset val="100"/>
      </c:catAx>
      <c:valAx>
        <c:axId val="52286976"/>
        <c:scaling>
          <c:orientation val="minMax"/>
        </c:scaling>
        <c:delete val="1"/>
        <c:axPos val="b"/>
        <c:numFmt formatCode="General" sourceLinked="1"/>
        <c:majorTickMark val="none"/>
        <c:tickLblPos val="none"/>
        <c:crossAx val="52285440"/>
        <c:crosses val="autoZero"/>
        <c:crossBetween val="between"/>
      </c:valAx>
      <c:spPr>
        <a:noFill/>
        <a:ln>
          <a:noFill/>
        </a:ln>
        <a:effectLst/>
      </c:spPr>
    </c:plotArea>
    <c:legend>
      <c:legendPos val="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dPt>
            <c:idx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64AA-E64B-ADE0-3F59E407E96B}"/>
              </c:ext>
            </c:extLst>
          </c:dPt>
          <c:dPt>
            <c:idx val="1"/>
            <c:spPr>
              <a:solidFill>
                <a:srgbClr val="92D050"/>
              </a:solidFill>
              <a:ln w="19050">
                <a:solidFill>
                  <a:schemeClr val="lt1"/>
                </a:solidFill>
              </a:ln>
              <a:effectLst/>
            </c:spPr>
            <c:extLst xmlns:c16r2="http://schemas.microsoft.com/office/drawing/2015/06/chart">
              <c:ext xmlns:c16="http://schemas.microsoft.com/office/drawing/2014/chart" uri="{C3380CC4-5D6E-409C-BE32-E72D297353CC}">
                <c16:uniqueId val="{00000003-64AA-E64B-ADE0-3F59E407E96B}"/>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4AA-E64B-ADE0-3F59E407E96B}"/>
              </c:ext>
            </c:extLst>
          </c:dPt>
          <c:dPt>
            <c:idx val="3"/>
            <c:spPr>
              <a:solidFill>
                <a:srgbClr val="7030A0"/>
              </a:solidFill>
              <a:ln w="19050">
                <a:solidFill>
                  <a:schemeClr val="lt1"/>
                </a:solidFill>
              </a:ln>
              <a:effectLst/>
            </c:spPr>
            <c:extLst xmlns:c16r2="http://schemas.microsoft.com/office/drawing/2015/06/chart">
              <c:ext xmlns:c16="http://schemas.microsoft.com/office/drawing/2014/chart" uri="{C3380CC4-5D6E-409C-BE32-E72D297353CC}">
                <c16:uniqueId val="{00000007-64AA-E64B-ADE0-3F59E407E96B}"/>
              </c:ext>
            </c:extLst>
          </c:dPt>
          <c:dPt>
            <c:idx val="4"/>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9-64AA-E64B-ADE0-3F59E407E96B}"/>
              </c:ext>
            </c:extLst>
          </c:dPt>
          <c:dLbls>
            <c:dLbl>
              <c:idx val="0"/>
              <c:layout>
                <c:manualLayout>
                  <c:x val="-9.3643142737998883E-2"/>
                  <c:y val="0"/>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4AA-E64B-ADE0-3F59E407E96B}"/>
                </c:ext>
              </c:extLst>
            </c:dLbl>
            <c:dLbl>
              <c:idx val="1"/>
              <c:layout>
                <c:manualLayout>
                  <c:x val="8.5429759364191643E-2"/>
                  <c:y val="-4.8717213328466416E-2"/>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4AA-E64B-ADE0-3F59E407E96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Sheet1!$A$88:$A$92</c:f>
              <c:strCache>
                <c:ptCount val="5"/>
                <c:pt idx="0">
                  <c:v>Very important</c:v>
                </c:pt>
                <c:pt idx="1">
                  <c:v>Somewhat important</c:v>
                </c:pt>
                <c:pt idx="2">
                  <c:v>Not that important </c:v>
                </c:pt>
                <c:pt idx="3">
                  <c:v>Not at all important</c:v>
                </c:pt>
                <c:pt idx="4">
                  <c:v>Don't know/don't have an opinion</c:v>
                </c:pt>
              </c:strCache>
            </c:strRef>
          </c:cat>
          <c:val>
            <c:numRef>
              <c:f>Sheet1!$B$88:$B$92</c:f>
              <c:numCache>
                <c:formatCode>General</c:formatCode>
                <c:ptCount val="5"/>
                <c:pt idx="0">
                  <c:v>50</c:v>
                </c:pt>
                <c:pt idx="1">
                  <c:v>43</c:v>
                </c:pt>
                <c:pt idx="2">
                  <c:v>2</c:v>
                </c:pt>
                <c:pt idx="3">
                  <c:v>2</c:v>
                </c:pt>
                <c:pt idx="4">
                  <c:v>3</c:v>
                </c:pt>
              </c:numCache>
            </c:numRef>
          </c:val>
          <c:extLst xmlns:c16r2="http://schemas.microsoft.com/office/drawing/2015/06/chart">
            <c:ext xmlns:c16="http://schemas.microsoft.com/office/drawing/2014/chart" uri="{C3380CC4-5D6E-409C-BE32-E72D297353CC}">
              <c16:uniqueId val="{0000000A-64AA-E64B-ADE0-3F59E407E96B}"/>
            </c:ext>
          </c:extLst>
        </c:ser>
        <c:dLbls>
          <c:showVal val="1"/>
        </c:dLbls>
        <c:firstSliceAng val="0"/>
      </c:pieChart>
      <c:spPr>
        <a:noFill/>
        <a:ln>
          <a:noFill/>
        </a:ln>
        <a:effectLst/>
      </c:spPr>
    </c:plotArea>
    <c:legend>
      <c:legendPos val="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dLbls>
          <c:showVal val="1"/>
        </c:dLbls>
        <c:firstSliceAng val="0"/>
      </c:pieChart>
      <c:spPr>
        <a:noFill/>
        <a:ln>
          <a:noFill/>
        </a:ln>
        <a:effectLst/>
      </c:spPr>
    </c:plotArea>
    <c:legend>
      <c:legendPos val="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293-AD4F-85FD-AE3F933C1407}"/>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0293-AD4F-85FD-AE3F933C1407}"/>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293-AD4F-85FD-AE3F933C1407}"/>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293-AD4F-85FD-AE3F933C1407}"/>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0293-AD4F-85FD-AE3F933C140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Sheet1!$A$88:$A$92</c:f>
              <c:strCache>
                <c:ptCount val="5"/>
                <c:pt idx="0">
                  <c:v>Very important</c:v>
                </c:pt>
                <c:pt idx="1">
                  <c:v>Somewhat important</c:v>
                </c:pt>
                <c:pt idx="2">
                  <c:v>Not that important </c:v>
                </c:pt>
                <c:pt idx="3">
                  <c:v>Not at all important</c:v>
                </c:pt>
                <c:pt idx="4">
                  <c:v>Don't know/don't have an opinion</c:v>
                </c:pt>
              </c:strCache>
            </c:strRef>
          </c:cat>
          <c:val>
            <c:numRef>
              <c:f>Sheet1!$B$88:$B$92</c:f>
              <c:numCache>
                <c:formatCode>General</c:formatCode>
                <c:ptCount val="5"/>
                <c:pt idx="0">
                  <c:v>83</c:v>
                </c:pt>
                <c:pt idx="1">
                  <c:v>12</c:v>
                </c:pt>
                <c:pt idx="2">
                  <c:v>5</c:v>
                </c:pt>
                <c:pt idx="3">
                  <c:v>0</c:v>
                </c:pt>
                <c:pt idx="4">
                  <c:v>0</c:v>
                </c:pt>
              </c:numCache>
            </c:numRef>
          </c:val>
          <c:extLst xmlns:c16r2="http://schemas.microsoft.com/office/drawing/2015/06/chart">
            <c:ext xmlns:c16="http://schemas.microsoft.com/office/drawing/2014/chart" uri="{C3380CC4-5D6E-409C-BE32-E72D297353CC}">
              <c16:uniqueId val="{0000000A-0293-AD4F-85FD-AE3F933C1407}"/>
            </c:ext>
          </c:extLst>
        </c:ser>
        <c:dLbls>
          <c:showVal val="1"/>
        </c:dLbls>
        <c:firstSliceAng val="0"/>
      </c:pieChart>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spPr>
            <a:solidFill>
              <a:schemeClr val="accent6">
                <a:lumMod val="60000"/>
                <a:lumOff val="40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Sheet1!$A$16:$A$18</c:f>
              <c:strCache>
                <c:ptCount val="3"/>
                <c:pt idx="0">
                  <c:v>Lean toward keeping things as similar to existing maps as possible, protect existing districts</c:v>
                </c:pt>
                <c:pt idx="1">
                  <c:v>Lean toward objective criteria to draw new maps, even if that means some existing lawmakers might lose their seats or face greater competition </c:v>
                </c:pt>
                <c:pt idx="2">
                  <c:v>I don’t know or don’t have a strong opinion </c:v>
                </c:pt>
              </c:strCache>
            </c:strRef>
          </c:cat>
          <c:val>
            <c:numRef>
              <c:f>Sheet1!$B$16:$B$18</c:f>
              <c:numCache>
                <c:formatCode>General</c:formatCode>
                <c:ptCount val="3"/>
                <c:pt idx="0">
                  <c:v>30</c:v>
                </c:pt>
                <c:pt idx="1">
                  <c:v>57</c:v>
                </c:pt>
                <c:pt idx="2">
                  <c:v>13</c:v>
                </c:pt>
              </c:numCache>
            </c:numRef>
          </c:val>
          <c:extLst xmlns:c16r2="http://schemas.microsoft.com/office/drawing/2015/06/chart">
            <c:ext xmlns:c16="http://schemas.microsoft.com/office/drawing/2014/chart" uri="{C3380CC4-5D6E-409C-BE32-E72D297353CC}">
              <c16:uniqueId val="{00000000-BFBB-4149-AB2D-79AE1A65D985}"/>
            </c:ext>
          </c:extLst>
        </c:ser>
        <c:dLbls>
          <c:showVal val="1"/>
        </c:dLbls>
        <c:gapWidth val="76"/>
        <c:overlap val="-27"/>
        <c:axId val="52393472"/>
        <c:axId val="52395008"/>
      </c:barChart>
      <c:catAx>
        <c:axId val="5239347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95008"/>
        <c:crosses val="autoZero"/>
        <c:auto val="1"/>
        <c:lblAlgn val="ctr"/>
        <c:lblOffset val="100"/>
      </c:catAx>
      <c:valAx>
        <c:axId val="52395008"/>
        <c:scaling>
          <c:orientation val="minMax"/>
        </c:scaling>
        <c:delete val="1"/>
        <c:axPos val="l"/>
        <c:numFmt formatCode="General" sourceLinked="1"/>
        <c:majorTickMark val="none"/>
        <c:tickLblPos val="none"/>
        <c:crossAx val="5239347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spPr>
            <a:solidFill>
              <a:schemeClr val="accent6">
                <a:lumMod val="60000"/>
                <a:lumOff val="40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Sheet1!$A$16:$A$18</c:f>
              <c:strCache>
                <c:ptCount val="3"/>
                <c:pt idx="0">
                  <c:v>Lean toward keeping things as similar to existing maps as possible, protect existing districts</c:v>
                </c:pt>
                <c:pt idx="1">
                  <c:v>Lean toward objective criteria to draw new maps, even if that means some existing lawmakers might lose their seats or face greater competition </c:v>
                </c:pt>
                <c:pt idx="2">
                  <c:v>I don’t know or don’t have a strong opinion </c:v>
                </c:pt>
              </c:strCache>
            </c:strRef>
          </c:cat>
          <c:val>
            <c:numRef>
              <c:f>Sheet1!$B$16:$B$18</c:f>
              <c:numCache>
                <c:formatCode>General</c:formatCode>
                <c:ptCount val="3"/>
                <c:pt idx="0">
                  <c:v>30</c:v>
                </c:pt>
                <c:pt idx="1">
                  <c:v>57</c:v>
                </c:pt>
                <c:pt idx="2">
                  <c:v>13</c:v>
                </c:pt>
              </c:numCache>
            </c:numRef>
          </c:val>
          <c:extLst xmlns:c16r2="http://schemas.microsoft.com/office/drawing/2015/06/chart">
            <c:ext xmlns:c16="http://schemas.microsoft.com/office/drawing/2014/chart" uri="{C3380CC4-5D6E-409C-BE32-E72D297353CC}">
              <c16:uniqueId val="{00000000-1F43-D044-9C75-ED1BC831DE1B}"/>
            </c:ext>
          </c:extLst>
        </c:ser>
        <c:dLbls>
          <c:showVal val="1"/>
        </c:dLbls>
        <c:gapWidth val="76"/>
        <c:overlap val="-27"/>
        <c:axId val="53777152"/>
        <c:axId val="53778688"/>
      </c:barChart>
      <c:catAx>
        <c:axId val="5377715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778688"/>
        <c:crosses val="autoZero"/>
        <c:auto val="1"/>
        <c:lblAlgn val="ctr"/>
        <c:lblOffset val="100"/>
      </c:catAx>
      <c:valAx>
        <c:axId val="53778688"/>
        <c:scaling>
          <c:orientation val="minMax"/>
        </c:scaling>
        <c:delete val="1"/>
        <c:axPos val="l"/>
        <c:numFmt formatCode="General" sourceLinked="1"/>
        <c:majorTickMark val="none"/>
        <c:tickLblPos val="none"/>
        <c:crossAx val="5377715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Sheet1!$A$16:$A$18</c:f>
              <c:strCache>
                <c:ptCount val="3"/>
                <c:pt idx="0">
                  <c:v>Lean toward keeping things as similar to existing maps as possible, protect existing districts</c:v>
                </c:pt>
                <c:pt idx="1">
                  <c:v>Lean toward objective criteria to draw new maps, even if that means some existing lawmakers might lose their seats or face greater competition </c:v>
                </c:pt>
                <c:pt idx="2">
                  <c:v>I don’t know or don’t have a strong opinion </c:v>
                </c:pt>
              </c:strCache>
            </c:strRef>
          </c:cat>
          <c:val>
            <c:numRef>
              <c:f>Sheet1!$B$16:$B$18</c:f>
              <c:numCache>
                <c:formatCode>General</c:formatCode>
                <c:ptCount val="3"/>
                <c:pt idx="0">
                  <c:v>4</c:v>
                </c:pt>
                <c:pt idx="1">
                  <c:v>88</c:v>
                </c:pt>
                <c:pt idx="2">
                  <c:v>8</c:v>
                </c:pt>
              </c:numCache>
            </c:numRef>
          </c:val>
          <c:extLst xmlns:c16r2="http://schemas.microsoft.com/office/drawing/2015/06/chart">
            <c:ext xmlns:c16="http://schemas.microsoft.com/office/drawing/2014/chart" uri="{C3380CC4-5D6E-409C-BE32-E72D297353CC}">
              <c16:uniqueId val="{00000000-DE0F-604C-8682-778029FA12EA}"/>
            </c:ext>
          </c:extLst>
        </c:ser>
        <c:dLbls>
          <c:showVal val="1"/>
        </c:dLbls>
        <c:gapWidth val="219"/>
        <c:overlap val="-27"/>
        <c:axId val="54007680"/>
        <c:axId val="54009216"/>
      </c:barChart>
      <c:catAx>
        <c:axId val="5400768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009216"/>
        <c:crosses val="autoZero"/>
        <c:auto val="1"/>
        <c:lblAlgn val="ctr"/>
        <c:lblOffset val="100"/>
      </c:catAx>
      <c:valAx>
        <c:axId val="54009216"/>
        <c:scaling>
          <c:orientation val="minMax"/>
        </c:scaling>
        <c:delete val="1"/>
        <c:axPos val="l"/>
        <c:numFmt formatCode="General" sourceLinked="1"/>
        <c:majorTickMark val="none"/>
        <c:tickLblPos val="none"/>
        <c:crossAx val="5400768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stacked"/>
        <c:ser>
          <c:idx val="0"/>
          <c:order val="0"/>
          <c:tx>
            <c:strRef>
              <c:f>Sheet1!$B$32</c:f>
              <c:strCache>
                <c:ptCount val="1"/>
                <c:pt idx="0">
                  <c:v>TOTAL YES</c:v>
                </c:pt>
              </c:strCache>
            </c:strRef>
          </c:tx>
          <c:spPr>
            <a:solidFill>
              <a:srgbClr val="00B05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Sheet1!$A$33:$A$37</c:f>
              <c:strCache>
                <c:ptCount val="5"/>
                <c:pt idx="0">
                  <c:v>New Mexico</c:v>
                </c:pt>
                <c:pt idx="1">
                  <c:v>Bernalillo County</c:v>
                </c:pt>
                <c:pt idx="2">
                  <c:v>Dem</c:v>
                </c:pt>
                <c:pt idx="3">
                  <c:v>GOP</c:v>
                </c:pt>
                <c:pt idx="4">
                  <c:v>Ind/Other</c:v>
                </c:pt>
              </c:strCache>
            </c:strRef>
          </c:cat>
          <c:val>
            <c:numRef>
              <c:f>Sheet1!$B$33:$B$37</c:f>
              <c:numCache>
                <c:formatCode>General</c:formatCode>
                <c:ptCount val="5"/>
                <c:pt idx="0">
                  <c:v>45</c:v>
                </c:pt>
                <c:pt idx="1">
                  <c:v>31</c:v>
                </c:pt>
                <c:pt idx="2">
                  <c:v>46</c:v>
                </c:pt>
                <c:pt idx="3">
                  <c:v>63</c:v>
                </c:pt>
                <c:pt idx="4">
                  <c:v>8</c:v>
                </c:pt>
              </c:numCache>
            </c:numRef>
          </c:val>
          <c:extLst xmlns:c16r2="http://schemas.microsoft.com/office/drawing/2015/06/chart">
            <c:ext xmlns:c16="http://schemas.microsoft.com/office/drawing/2014/chart" uri="{C3380CC4-5D6E-409C-BE32-E72D297353CC}">
              <c16:uniqueId val="{00000000-DD87-1446-961E-2AF070917763}"/>
            </c:ext>
          </c:extLst>
        </c:ser>
        <c:ser>
          <c:idx val="1"/>
          <c:order val="1"/>
          <c:tx>
            <c:strRef>
              <c:f>Sheet1!$C$32</c:f>
              <c:strCache>
                <c:ptCount val="1"/>
                <c:pt idx="0">
                  <c:v>TOTAL NO</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ct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Sheet1!$A$33:$A$37</c:f>
              <c:strCache>
                <c:ptCount val="5"/>
                <c:pt idx="0">
                  <c:v>New Mexico</c:v>
                </c:pt>
                <c:pt idx="1">
                  <c:v>Bernalillo County</c:v>
                </c:pt>
                <c:pt idx="2">
                  <c:v>Dem</c:v>
                </c:pt>
                <c:pt idx="3">
                  <c:v>GOP</c:v>
                </c:pt>
                <c:pt idx="4">
                  <c:v>Ind/Other</c:v>
                </c:pt>
              </c:strCache>
            </c:strRef>
          </c:cat>
          <c:val>
            <c:numRef>
              <c:f>Sheet1!$C$33:$C$37</c:f>
              <c:numCache>
                <c:formatCode>General</c:formatCode>
                <c:ptCount val="5"/>
                <c:pt idx="0">
                  <c:v>44</c:v>
                </c:pt>
                <c:pt idx="1">
                  <c:v>58</c:v>
                </c:pt>
                <c:pt idx="2">
                  <c:v>39</c:v>
                </c:pt>
                <c:pt idx="3">
                  <c:v>29</c:v>
                </c:pt>
                <c:pt idx="4">
                  <c:v>82</c:v>
                </c:pt>
              </c:numCache>
            </c:numRef>
          </c:val>
          <c:extLst xmlns:c16r2="http://schemas.microsoft.com/office/drawing/2015/06/chart">
            <c:ext xmlns:c16="http://schemas.microsoft.com/office/drawing/2014/chart" uri="{C3380CC4-5D6E-409C-BE32-E72D297353CC}">
              <c16:uniqueId val="{00000001-DD87-1446-961E-2AF070917763}"/>
            </c:ext>
          </c:extLst>
        </c:ser>
        <c:dLbls>
          <c:showVal val="1"/>
        </c:dLbls>
        <c:overlap val="100"/>
        <c:axId val="54072832"/>
        <c:axId val="54074368"/>
      </c:barChart>
      <c:catAx>
        <c:axId val="540728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074368"/>
        <c:crosses val="autoZero"/>
        <c:auto val="1"/>
        <c:lblAlgn val="ctr"/>
        <c:lblOffset val="100"/>
      </c:catAx>
      <c:valAx>
        <c:axId val="54074368"/>
        <c:scaling>
          <c:orientation val="minMax"/>
        </c:scaling>
        <c:delete val="1"/>
        <c:axPos val="l"/>
        <c:numFmt formatCode="General" sourceLinked="1"/>
        <c:majorTickMark val="none"/>
        <c:tickLblPos val="none"/>
        <c:crossAx val="54072832"/>
        <c:crosses val="autoZero"/>
        <c:crossBetween val="between"/>
      </c:valAx>
      <c:spPr>
        <a:noFill/>
        <a:ln>
          <a:noFill/>
        </a:ln>
        <a:effectLst/>
      </c:spPr>
    </c:plotArea>
    <c:legend>
      <c:legendPos val="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spPr>
            <a:solidFill>
              <a:schemeClr val="accent3">
                <a:lumMod val="60000"/>
                <a:lumOff val="40000"/>
              </a:schemeClr>
            </a:solidFill>
            <a:ln>
              <a:noFill/>
            </a:ln>
            <a:effectLst/>
          </c:spPr>
          <c:dPt>
            <c:idx val="0"/>
            <c:spPr>
              <a:solidFill>
                <a:schemeClr val="bg2"/>
              </a:solidFill>
              <a:ln>
                <a:noFill/>
              </a:ln>
              <a:effectLst/>
            </c:spPr>
            <c:extLst xmlns:c16r2="http://schemas.microsoft.com/office/drawing/2015/06/chart">
              <c:ext xmlns:c16="http://schemas.microsoft.com/office/drawing/2014/chart" uri="{C3380CC4-5D6E-409C-BE32-E72D297353CC}">
                <c16:uniqueId val="{00000003-57ED-E743-9874-6EF8F6F182E0}"/>
              </c:ext>
            </c:extLst>
          </c:dPt>
          <c:dPt>
            <c:idx val="1"/>
            <c:spPr>
              <a:solidFill>
                <a:schemeClr val="accent1">
                  <a:lumMod val="40000"/>
                  <a:lumOff val="60000"/>
                </a:schemeClr>
              </a:solidFill>
              <a:ln>
                <a:noFill/>
              </a:ln>
              <a:effectLst/>
            </c:spPr>
            <c:extLst xmlns:c16r2="http://schemas.microsoft.com/office/drawing/2015/06/chart">
              <c:ext xmlns:c16="http://schemas.microsoft.com/office/drawing/2014/chart" uri="{C3380CC4-5D6E-409C-BE32-E72D297353CC}">
                <c16:uniqueId val="{00000007-57ED-E743-9874-6EF8F6F182E0}"/>
              </c:ext>
            </c:extLst>
          </c:dPt>
          <c:dPt>
            <c:idx val="2"/>
            <c:spPr>
              <a:solidFill>
                <a:schemeClr val="accent1">
                  <a:lumMod val="60000"/>
                  <a:lumOff val="40000"/>
                </a:schemeClr>
              </a:solidFill>
              <a:ln>
                <a:noFill/>
              </a:ln>
              <a:effectLst/>
            </c:spPr>
            <c:extLst xmlns:c16r2="http://schemas.microsoft.com/office/drawing/2015/06/chart">
              <c:ext xmlns:c16="http://schemas.microsoft.com/office/drawing/2014/chart" uri="{C3380CC4-5D6E-409C-BE32-E72D297353CC}">
                <c16:uniqueId val="{00000006-57ED-E743-9874-6EF8F6F182E0}"/>
              </c:ext>
            </c:extLst>
          </c:dPt>
          <c:dPt>
            <c:idx val="3"/>
            <c:spPr>
              <a:solidFill>
                <a:schemeClr val="accent1">
                  <a:lumMod val="75000"/>
                </a:schemeClr>
              </a:solidFill>
              <a:ln>
                <a:noFill/>
              </a:ln>
              <a:effectLst/>
            </c:spPr>
            <c:extLst xmlns:c16r2="http://schemas.microsoft.com/office/drawing/2015/06/chart">
              <c:ext xmlns:c16="http://schemas.microsoft.com/office/drawing/2014/chart" uri="{C3380CC4-5D6E-409C-BE32-E72D297353CC}">
                <c16:uniqueId val="{00000005-57ED-E743-9874-6EF8F6F182E0}"/>
              </c:ext>
            </c:extLst>
          </c:dPt>
          <c:dPt>
            <c:idx val="4"/>
            <c:spPr>
              <a:solidFill>
                <a:schemeClr val="bg2">
                  <a:lumMod val="10000"/>
                </a:schemeClr>
              </a:solidFill>
              <a:ln>
                <a:noFill/>
              </a:ln>
              <a:effectLst/>
            </c:spPr>
            <c:extLst xmlns:c16r2="http://schemas.microsoft.com/office/drawing/2015/06/chart">
              <c:ext xmlns:c16="http://schemas.microsoft.com/office/drawing/2014/chart" uri="{C3380CC4-5D6E-409C-BE32-E72D297353CC}">
                <c16:uniqueId val="{00000004-57ED-E743-9874-6EF8F6F182E0}"/>
              </c:ext>
            </c:extLst>
          </c:dPt>
          <c:dPt>
            <c:idx val="6"/>
            <c:spPr>
              <a:solidFill>
                <a:schemeClr val="accent3"/>
              </a:solidFill>
              <a:ln>
                <a:noFill/>
              </a:ln>
              <a:effectLst/>
            </c:spPr>
            <c:extLst xmlns:c16r2="http://schemas.microsoft.com/office/drawing/2015/06/chart">
              <c:ext xmlns:c16="http://schemas.microsoft.com/office/drawing/2014/chart" uri="{C3380CC4-5D6E-409C-BE32-E72D297353CC}">
                <c16:uniqueId val="{00000002-57ED-E743-9874-6EF8F6F182E0}"/>
              </c:ext>
            </c:extLst>
          </c:dPt>
          <c:dLbls>
            <c:dLbl>
              <c:idx val="5"/>
              <c:tx>
                <c:rich>
                  <a:bodyPr/>
                  <a:lstStyle/>
                  <a:p>
                    <a:r>
                      <a:rPr lang="en-US"/>
                      <a:t>89</a:t>
                    </a:r>
                    <a:endParaRPr lang="en-US" dirty="0"/>
                  </a:p>
                </c:rich>
              </c:tx>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2083-174B-B35F-87AF38564A3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Sheet1!$A$53:$A$59</c:f>
              <c:strCache>
                <c:ptCount val="7"/>
                <c:pt idx="0">
                  <c:v>Very important</c:v>
                </c:pt>
                <c:pt idx="1">
                  <c:v>Somewhat important</c:v>
                </c:pt>
                <c:pt idx="2">
                  <c:v>Not that important</c:v>
                </c:pt>
                <c:pt idx="3">
                  <c:v>Not at all important</c:v>
                </c:pt>
                <c:pt idx="4">
                  <c:v>Don't know/Don't have an opinion</c:v>
                </c:pt>
                <c:pt idx="5">
                  <c:v>TOTAL IMPORTANT</c:v>
                </c:pt>
                <c:pt idx="6">
                  <c:v>TOTAL NOT IMPORTANT</c:v>
                </c:pt>
              </c:strCache>
            </c:strRef>
          </c:cat>
          <c:val>
            <c:numRef>
              <c:f>Sheet1!$B$53:$B$59</c:f>
              <c:numCache>
                <c:formatCode>General</c:formatCode>
                <c:ptCount val="7"/>
                <c:pt idx="0">
                  <c:v>57</c:v>
                </c:pt>
                <c:pt idx="1">
                  <c:v>32</c:v>
                </c:pt>
                <c:pt idx="2">
                  <c:v>4</c:v>
                </c:pt>
                <c:pt idx="3">
                  <c:v>3</c:v>
                </c:pt>
                <c:pt idx="4">
                  <c:v>4</c:v>
                </c:pt>
                <c:pt idx="5">
                  <c:v>90</c:v>
                </c:pt>
                <c:pt idx="6">
                  <c:v>7</c:v>
                </c:pt>
              </c:numCache>
            </c:numRef>
          </c:val>
          <c:extLst xmlns:c16r2="http://schemas.microsoft.com/office/drawing/2015/06/chart">
            <c:ext xmlns:c16="http://schemas.microsoft.com/office/drawing/2014/chart" uri="{C3380CC4-5D6E-409C-BE32-E72D297353CC}">
              <c16:uniqueId val="{00000000-57ED-E743-9874-6EF8F6F182E0}"/>
            </c:ext>
          </c:extLst>
        </c:ser>
        <c:dLbls>
          <c:showVal val="1"/>
        </c:dLbls>
        <c:gapWidth val="71"/>
        <c:overlap val="-46"/>
        <c:axId val="54493952"/>
        <c:axId val="54495488"/>
      </c:barChart>
      <c:catAx>
        <c:axId val="5449395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495488"/>
        <c:crosses val="autoZero"/>
        <c:auto val="1"/>
        <c:lblAlgn val="ctr"/>
        <c:lblOffset val="100"/>
      </c:catAx>
      <c:valAx>
        <c:axId val="54495488"/>
        <c:scaling>
          <c:orientation val="minMax"/>
          <c:max val="95"/>
          <c:min val="0"/>
        </c:scaling>
        <c:delete val="1"/>
        <c:axPos val="l"/>
        <c:numFmt formatCode="General" sourceLinked="1"/>
        <c:majorTickMark val="none"/>
        <c:tickLblPos val="none"/>
        <c:crossAx val="5449395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Sheet1!$A$53:$A$59</c:f>
              <c:strCache>
                <c:ptCount val="7"/>
                <c:pt idx="0">
                  <c:v>Very important</c:v>
                </c:pt>
                <c:pt idx="1">
                  <c:v>Somewhat important</c:v>
                </c:pt>
                <c:pt idx="2">
                  <c:v>Not that important</c:v>
                </c:pt>
                <c:pt idx="3">
                  <c:v>Not at all important</c:v>
                </c:pt>
                <c:pt idx="4">
                  <c:v>Don't know/Don't have an opinion</c:v>
                </c:pt>
                <c:pt idx="5">
                  <c:v>TOTAL IMPORTANT</c:v>
                </c:pt>
                <c:pt idx="6">
                  <c:v>TOTAL NOT IMPORTANT</c:v>
                </c:pt>
              </c:strCache>
            </c:strRef>
          </c:cat>
          <c:val>
            <c:numRef>
              <c:f>Sheet1!$B$53:$B$59</c:f>
              <c:numCache>
                <c:formatCode>General</c:formatCode>
                <c:ptCount val="7"/>
                <c:pt idx="0">
                  <c:v>81</c:v>
                </c:pt>
                <c:pt idx="1">
                  <c:v>12</c:v>
                </c:pt>
                <c:pt idx="2">
                  <c:v>7</c:v>
                </c:pt>
                <c:pt idx="3">
                  <c:v>0</c:v>
                </c:pt>
                <c:pt idx="4">
                  <c:v>0</c:v>
                </c:pt>
                <c:pt idx="5">
                  <c:v>93</c:v>
                </c:pt>
                <c:pt idx="6">
                  <c:v>7</c:v>
                </c:pt>
              </c:numCache>
            </c:numRef>
          </c:val>
          <c:extLst xmlns:c16r2="http://schemas.microsoft.com/office/drawing/2015/06/chart">
            <c:ext xmlns:c16="http://schemas.microsoft.com/office/drawing/2014/chart" uri="{C3380CC4-5D6E-409C-BE32-E72D297353CC}">
              <c16:uniqueId val="{00000000-BBB4-AC46-8750-83DA88D753EC}"/>
            </c:ext>
          </c:extLst>
        </c:ser>
        <c:dLbls>
          <c:showVal val="1"/>
        </c:dLbls>
        <c:gapWidth val="219"/>
        <c:overlap val="-27"/>
        <c:axId val="54159616"/>
        <c:axId val="54165504"/>
      </c:barChart>
      <c:catAx>
        <c:axId val="541596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65504"/>
        <c:crosses val="autoZero"/>
        <c:auto val="1"/>
        <c:lblAlgn val="ctr"/>
        <c:lblOffset val="100"/>
      </c:catAx>
      <c:valAx>
        <c:axId val="54165504"/>
        <c:scaling>
          <c:orientation val="minMax"/>
        </c:scaling>
        <c:delete val="1"/>
        <c:axPos val="l"/>
        <c:numFmt formatCode="General" sourceLinked="1"/>
        <c:majorTickMark val="none"/>
        <c:tickLblPos val="none"/>
        <c:crossAx val="54159616"/>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Sheet1!$B$67</c:f>
              <c:strCache>
                <c:ptCount val="1"/>
                <c:pt idx="0">
                  <c:v>Great idea</c:v>
                </c:pt>
              </c:strCache>
            </c:strRef>
          </c:tx>
          <c:spPr>
            <a:solidFill>
              <a:srgbClr val="A9DA74"/>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Sheet1!$A$68:$A$75</c:f>
              <c:strCache>
                <c:ptCount val="8"/>
                <c:pt idx="0">
                  <c:v>Public hearings to accept comments on expert-created and community submitted maps</c:v>
                </c:pt>
                <c:pt idx="1">
                  <c:v>Allow public comments on-line to expert-created and publicly submitted maps</c:v>
                </c:pt>
                <c:pt idx="2">
                  <c:v>Webinars on redistricting (how it works, how to get involved)</c:v>
                </c:pt>
                <c:pt idx="3">
                  <c:v>Expderts creating maps and the public providing comments</c:v>
                </c:pt>
                <c:pt idx="4">
                  <c:v>Student map-making contests (i.e. fairest map, most gerrymandered map, most mathematically sound map)</c:v>
                </c:pt>
                <c:pt idx="5">
                  <c:v>Ensuring Sovereign Nations are invited to give input, and that their input received true consideration</c:v>
                </c:pt>
                <c:pt idx="6">
                  <c:v>Individuals and community groups creating online maps for lawmaker consideration </c:v>
                </c:pt>
                <c:pt idx="7">
                  <c:v>Contests for which county engages the highest percentage of their community members in the redistricting process</c:v>
                </c:pt>
              </c:strCache>
            </c:strRef>
          </c:cat>
          <c:val>
            <c:numRef>
              <c:f>Sheet1!$B$68:$B$75</c:f>
              <c:numCache>
                <c:formatCode>General</c:formatCode>
                <c:ptCount val="8"/>
                <c:pt idx="0">
                  <c:v>54</c:v>
                </c:pt>
                <c:pt idx="1">
                  <c:v>56</c:v>
                </c:pt>
                <c:pt idx="2">
                  <c:v>49</c:v>
                </c:pt>
                <c:pt idx="3">
                  <c:v>43</c:v>
                </c:pt>
                <c:pt idx="4">
                  <c:v>41</c:v>
                </c:pt>
                <c:pt idx="5">
                  <c:v>36</c:v>
                </c:pt>
                <c:pt idx="6">
                  <c:v>34</c:v>
                </c:pt>
                <c:pt idx="7">
                  <c:v>25</c:v>
                </c:pt>
              </c:numCache>
            </c:numRef>
          </c:val>
          <c:extLst xmlns:c16r2="http://schemas.microsoft.com/office/drawing/2015/06/chart">
            <c:ext xmlns:c16="http://schemas.microsoft.com/office/drawing/2014/chart" uri="{C3380CC4-5D6E-409C-BE32-E72D297353CC}">
              <c16:uniqueId val="{00000000-8D8C-CB45-B2F3-BA33D47F7905}"/>
            </c:ext>
          </c:extLst>
        </c:ser>
        <c:ser>
          <c:idx val="1"/>
          <c:order val="1"/>
          <c:tx>
            <c:strRef>
              <c:f>Sheet1!$C$67</c:f>
              <c:strCache>
                <c:ptCount val="1"/>
                <c:pt idx="0">
                  <c:v>OK idea</c:v>
                </c:pt>
              </c:strCache>
            </c:strRef>
          </c:tx>
          <c:spPr>
            <a:solidFill>
              <a:schemeClr val="accent3">
                <a:lumMod val="60000"/>
                <a:lumOff val="40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Sheet1!$A$68:$A$75</c:f>
              <c:strCache>
                <c:ptCount val="8"/>
                <c:pt idx="0">
                  <c:v>Public hearings to accept comments on expert-created and community submitted maps</c:v>
                </c:pt>
                <c:pt idx="1">
                  <c:v>Allow public comments on-line to expert-created and publicly submitted maps</c:v>
                </c:pt>
                <c:pt idx="2">
                  <c:v>Webinars on redistricting (how it works, how to get involved)</c:v>
                </c:pt>
                <c:pt idx="3">
                  <c:v>Expderts creating maps and the public providing comments</c:v>
                </c:pt>
                <c:pt idx="4">
                  <c:v>Student map-making contests (i.e. fairest map, most gerrymandered map, most mathematically sound map)</c:v>
                </c:pt>
                <c:pt idx="5">
                  <c:v>Ensuring Sovereign Nations are invited to give input, and that their input received true consideration</c:v>
                </c:pt>
                <c:pt idx="6">
                  <c:v>Individuals and community groups creating online maps for lawmaker consideration </c:v>
                </c:pt>
                <c:pt idx="7">
                  <c:v>Contests for which county engages the highest percentage of their community members in the redistricting process</c:v>
                </c:pt>
              </c:strCache>
            </c:strRef>
          </c:cat>
          <c:val>
            <c:numRef>
              <c:f>Sheet1!$C$68:$C$75</c:f>
              <c:numCache>
                <c:formatCode>General</c:formatCode>
                <c:ptCount val="8"/>
                <c:pt idx="0">
                  <c:v>36</c:v>
                </c:pt>
                <c:pt idx="1">
                  <c:v>31</c:v>
                </c:pt>
                <c:pt idx="2">
                  <c:v>40</c:v>
                </c:pt>
                <c:pt idx="3">
                  <c:v>45</c:v>
                </c:pt>
                <c:pt idx="4">
                  <c:v>38</c:v>
                </c:pt>
                <c:pt idx="5">
                  <c:v>37</c:v>
                </c:pt>
                <c:pt idx="6">
                  <c:v>51</c:v>
                </c:pt>
                <c:pt idx="7">
                  <c:v>54</c:v>
                </c:pt>
              </c:numCache>
            </c:numRef>
          </c:val>
          <c:extLst xmlns:c16r2="http://schemas.microsoft.com/office/drawing/2015/06/chart">
            <c:ext xmlns:c16="http://schemas.microsoft.com/office/drawing/2014/chart" uri="{C3380CC4-5D6E-409C-BE32-E72D297353CC}">
              <c16:uniqueId val="{00000001-8D8C-CB45-B2F3-BA33D47F7905}"/>
            </c:ext>
          </c:extLst>
        </c:ser>
        <c:ser>
          <c:idx val="2"/>
          <c:order val="2"/>
          <c:tx>
            <c:strRef>
              <c:f>Sheet1!$D$67</c:f>
              <c:strCache>
                <c:ptCount val="1"/>
                <c:pt idx="0">
                  <c:v>Not interested/Bad idea</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Sheet1!$A$68:$A$75</c:f>
              <c:strCache>
                <c:ptCount val="8"/>
                <c:pt idx="0">
                  <c:v>Public hearings to accept comments on expert-created and community submitted maps</c:v>
                </c:pt>
                <c:pt idx="1">
                  <c:v>Allow public comments on-line to expert-created and publicly submitted maps</c:v>
                </c:pt>
                <c:pt idx="2">
                  <c:v>Webinars on redistricting (how it works, how to get involved)</c:v>
                </c:pt>
                <c:pt idx="3">
                  <c:v>Expderts creating maps and the public providing comments</c:v>
                </c:pt>
                <c:pt idx="4">
                  <c:v>Student map-making contests (i.e. fairest map, most gerrymandered map, most mathematically sound map)</c:v>
                </c:pt>
                <c:pt idx="5">
                  <c:v>Ensuring Sovereign Nations are invited to give input, and that their input received true consideration</c:v>
                </c:pt>
                <c:pt idx="6">
                  <c:v>Individuals and community groups creating online maps for lawmaker consideration </c:v>
                </c:pt>
                <c:pt idx="7">
                  <c:v>Contests for which county engages the highest percentage of their community members in the redistricting process</c:v>
                </c:pt>
              </c:strCache>
            </c:strRef>
          </c:cat>
          <c:val>
            <c:numRef>
              <c:f>Sheet1!$D$68:$D$75</c:f>
              <c:numCache>
                <c:formatCode>General</c:formatCode>
                <c:ptCount val="8"/>
                <c:pt idx="0">
                  <c:v>9</c:v>
                </c:pt>
                <c:pt idx="1">
                  <c:v>13</c:v>
                </c:pt>
                <c:pt idx="2">
                  <c:v>10</c:v>
                </c:pt>
                <c:pt idx="3">
                  <c:v>12</c:v>
                </c:pt>
                <c:pt idx="4">
                  <c:v>20</c:v>
                </c:pt>
                <c:pt idx="5">
                  <c:v>27</c:v>
                </c:pt>
                <c:pt idx="6">
                  <c:v>15</c:v>
                </c:pt>
                <c:pt idx="7">
                  <c:v>21</c:v>
                </c:pt>
              </c:numCache>
            </c:numRef>
          </c:val>
          <c:extLst xmlns:c16r2="http://schemas.microsoft.com/office/drawing/2015/06/chart">
            <c:ext xmlns:c16="http://schemas.microsoft.com/office/drawing/2014/chart" uri="{C3380CC4-5D6E-409C-BE32-E72D297353CC}">
              <c16:uniqueId val="{00000002-8D8C-CB45-B2F3-BA33D47F7905}"/>
            </c:ext>
          </c:extLst>
        </c:ser>
        <c:dLbls>
          <c:showVal val="1"/>
        </c:dLbls>
        <c:gapWidth val="219"/>
        <c:overlap val="-27"/>
        <c:axId val="53840128"/>
        <c:axId val="53858304"/>
      </c:barChart>
      <c:catAx>
        <c:axId val="5384012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858304"/>
        <c:crosses val="autoZero"/>
        <c:auto val="1"/>
        <c:lblAlgn val="ctr"/>
        <c:lblOffset val="100"/>
      </c:catAx>
      <c:valAx>
        <c:axId val="53858304"/>
        <c:scaling>
          <c:orientation val="minMax"/>
        </c:scaling>
        <c:delete val="1"/>
        <c:axPos val="l"/>
        <c:numFmt formatCode="General" sourceLinked="1"/>
        <c:majorTickMark val="none"/>
        <c:tickLblPos val="none"/>
        <c:crossAx val="53840128"/>
        <c:crosses val="autoZero"/>
        <c:crossBetween val="between"/>
      </c:valAx>
      <c:spPr>
        <a:noFill/>
        <a:ln>
          <a:noFill/>
        </a:ln>
        <a:effectLst/>
      </c:spPr>
    </c:plotArea>
    <c:legend>
      <c:legendPos val="t"/>
      <c:layout>
        <c:manualLayout>
          <c:xMode val="edge"/>
          <c:yMode val="edge"/>
          <c:x val="0.32460219235793497"/>
          <c:y val="6.4818158271141499E-2"/>
          <c:w val="0.35079561528413017"/>
          <c:h val="5.1690950083638394E-2"/>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strRef>
              <c:f>Sheet2!$B$1</c:f>
              <c:strCache>
                <c:ptCount val="1"/>
                <c:pt idx="0">
                  <c:v>Electorate</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Sheet2!$A$2:$A$9</c:f>
              <c:strCache>
                <c:ptCount val="8"/>
                <c:pt idx="0">
                  <c:v>Public hearings to accept comments on expert-created and community submitted maps</c:v>
                </c:pt>
                <c:pt idx="1">
                  <c:v>Allow public comments on-line to expert-created and publicly submitted maps</c:v>
                </c:pt>
                <c:pt idx="2">
                  <c:v>Webinars on redistricting (how it works, how to get involved)</c:v>
                </c:pt>
                <c:pt idx="3">
                  <c:v>Expderts creating maps and the public providing comments</c:v>
                </c:pt>
                <c:pt idx="4">
                  <c:v>Student map-making contests (i.e. fairest map, most gerrymandered map, most mathematically sound map)</c:v>
                </c:pt>
                <c:pt idx="5">
                  <c:v>Ensuring Sovereign Nations are invited to give input, and that their input received true consideration</c:v>
                </c:pt>
                <c:pt idx="6">
                  <c:v>Individuals and community groups creating online maps for lawmaker consideration </c:v>
                </c:pt>
                <c:pt idx="7">
                  <c:v>Contests for which county engages the highest percentage of their community members in the redistricting process</c:v>
                </c:pt>
              </c:strCache>
            </c:strRef>
          </c:cat>
          <c:val>
            <c:numRef>
              <c:f>Sheet2!$B$2:$B$9</c:f>
              <c:numCache>
                <c:formatCode>General</c:formatCode>
                <c:ptCount val="8"/>
                <c:pt idx="0">
                  <c:v>54</c:v>
                </c:pt>
                <c:pt idx="1">
                  <c:v>56</c:v>
                </c:pt>
                <c:pt idx="2">
                  <c:v>49</c:v>
                </c:pt>
                <c:pt idx="3">
                  <c:v>43</c:v>
                </c:pt>
                <c:pt idx="4">
                  <c:v>41</c:v>
                </c:pt>
                <c:pt idx="5">
                  <c:v>36</c:v>
                </c:pt>
                <c:pt idx="6">
                  <c:v>34</c:v>
                </c:pt>
                <c:pt idx="7">
                  <c:v>25</c:v>
                </c:pt>
              </c:numCache>
            </c:numRef>
          </c:val>
          <c:extLst xmlns:c16r2="http://schemas.microsoft.com/office/drawing/2015/06/chart">
            <c:ext xmlns:c16="http://schemas.microsoft.com/office/drawing/2014/chart" uri="{C3380CC4-5D6E-409C-BE32-E72D297353CC}">
              <c16:uniqueId val="{00000000-8550-CB40-85F3-1F7366F3A399}"/>
            </c:ext>
          </c:extLst>
        </c:ser>
        <c:ser>
          <c:idx val="1"/>
          <c:order val="1"/>
          <c:tx>
            <c:strRef>
              <c:f>Sheet2!$C$1</c:f>
              <c:strCache>
                <c:ptCount val="1"/>
                <c:pt idx="0">
                  <c:v>Committee</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Sheet2!$A$2:$A$9</c:f>
              <c:strCache>
                <c:ptCount val="8"/>
                <c:pt idx="0">
                  <c:v>Public hearings to accept comments on expert-created and community submitted maps</c:v>
                </c:pt>
                <c:pt idx="1">
                  <c:v>Allow public comments on-line to expert-created and publicly submitted maps</c:v>
                </c:pt>
                <c:pt idx="2">
                  <c:v>Webinars on redistricting (how it works, how to get involved)</c:v>
                </c:pt>
                <c:pt idx="3">
                  <c:v>Expderts creating maps and the public providing comments</c:v>
                </c:pt>
                <c:pt idx="4">
                  <c:v>Student map-making contests (i.e. fairest map, most gerrymandered map, most mathematically sound map)</c:v>
                </c:pt>
                <c:pt idx="5">
                  <c:v>Ensuring Sovereign Nations are invited to give input, and that their input received true consideration</c:v>
                </c:pt>
                <c:pt idx="6">
                  <c:v>Individuals and community groups creating online maps for lawmaker consideration </c:v>
                </c:pt>
                <c:pt idx="7">
                  <c:v>Contests for which county engages the highest percentage of their community members in the redistricting process</c:v>
                </c:pt>
              </c:strCache>
            </c:strRef>
          </c:cat>
          <c:val>
            <c:numRef>
              <c:f>Sheet2!$C$2:$C$9</c:f>
              <c:numCache>
                <c:formatCode>General</c:formatCode>
                <c:ptCount val="8"/>
                <c:pt idx="0">
                  <c:v>70</c:v>
                </c:pt>
                <c:pt idx="1">
                  <c:v>75</c:v>
                </c:pt>
                <c:pt idx="2">
                  <c:v>77</c:v>
                </c:pt>
                <c:pt idx="3">
                  <c:v>56</c:v>
                </c:pt>
                <c:pt idx="4">
                  <c:v>38</c:v>
                </c:pt>
                <c:pt idx="5">
                  <c:v>77</c:v>
                </c:pt>
                <c:pt idx="6">
                  <c:v>39</c:v>
                </c:pt>
                <c:pt idx="7">
                  <c:v>33</c:v>
                </c:pt>
              </c:numCache>
            </c:numRef>
          </c:val>
          <c:extLst xmlns:c16r2="http://schemas.microsoft.com/office/drawing/2015/06/chart">
            <c:ext xmlns:c16="http://schemas.microsoft.com/office/drawing/2014/chart" uri="{C3380CC4-5D6E-409C-BE32-E72D297353CC}">
              <c16:uniqueId val="{00000001-8550-CB40-85F3-1F7366F3A399}"/>
            </c:ext>
          </c:extLst>
        </c:ser>
        <c:dLbls>
          <c:showVal val="1"/>
        </c:dLbls>
        <c:gapWidth val="182"/>
        <c:axId val="54565504"/>
        <c:axId val="54575488"/>
      </c:barChart>
      <c:catAx>
        <c:axId val="54565504"/>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575488"/>
        <c:crosses val="autoZero"/>
        <c:auto val="1"/>
        <c:lblAlgn val="ctr"/>
        <c:lblOffset val="100"/>
      </c:catAx>
      <c:valAx>
        <c:axId val="54575488"/>
        <c:scaling>
          <c:orientation val="minMax"/>
        </c:scaling>
        <c:delete val="1"/>
        <c:axPos val="b"/>
        <c:numFmt formatCode="General" sourceLinked="1"/>
        <c:majorTickMark val="none"/>
        <c:tickLblPos val="none"/>
        <c:crossAx val="54565504"/>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6063B1B-AE9C-479D-BE91-B097F2EC66D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10134C9F-F892-49A5-9FAE-59538AE88C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65FDCB-374C-4DB2-9EF5-BEBDDF934335}" type="datetimeFigureOut">
              <a:rPr lang="en-US" smtClean="0"/>
              <a:pPr/>
              <a:t>10/8/2020</a:t>
            </a:fld>
            <a:endParaRPr lang="en-US" dirty="0"/>
          </a:p>
        </p:txBody>
      </p:sp>
      <p:sp>
        <p:nvSpPr>
          <p:cNvPr id="4" name="Footer Placeholder 3">
            <a:extLst>
              <a:ext uri="{FF2B5EF4-FFF2-40B4-BE49-F238E27FC236}">
                <a16:creationId xmlns:a16="http://schemas.microsoft.com/office/drawing/2014/main" xmlns="" id="{25291F78-AF83-44A5-8B94-987FB61BEC0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D949E805-2D64-4593-9FE0-E404ADF05E8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26D08F-9C68-4055-AD83-D5C1EE7EDD00}" type="slidenum">
              <a:rPr lang="en-US" smtClean="0"/>
              <a:pPr/>
              <a:t>‹#›</a:t>
            </a:fld>
            <a:endParaRPr lang="en-US" dirty="0"/>
          </a:p>
        </p:txBody>
      </p:sp>
    </p:spTree>
    <p:extLst>
      <p:ext uri="{BB962C8B-B14F-4D97-AF65-F5344CB8AC3E}">
        <p14:creationId xmlns:p14="http://schemas.microsoft.com/office/powerpoint/2010/main" xmlns="" val="3494104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7520FA-21E9-4209-9369-764AAB388F9A}" type="datetimeFigureOut">
              <a:rPr lang="en-US" smtClean="0"/>
              <a:pPr/>
              <a:t>10/8/2020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DA204B-AB17-49CB-9D8C-0AB08B9FC8D1}" type="slidenum">
              <a:rPr lang="en-US" smtClean="0"/>
              <a:pPr/>
              <a:t>‹#›</a:t>
            </a:fld>
            <a:endParaRPr lang="en-US" dirty="0"/>
          </a:p>
        </p:txBody>
      </p:sp>
    </p:spTree>
    <p:extLst>
      <p:ext uri="{BB962C8B-B14F-4D97-AF65-F5344CB8AC3E}">
        <p14:creationId xmlns:p14="http://schemas.microsoft.com/office/powerpoint/2010/main" xmlns="" val="65087772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add LCF logo</a:t>
            </a:r>
          </a:p>
        </p:txBody>
      </p:sp>
      <p:sp>
        <p:nvSpPr>
          <p:cNvPr id="4" name="Slide Number Placeholder 3"/>
          <p:cNvSpPr>
            <a:spLocks noGrp="1"/>
          </p:cNvSpPr>
          <p:nvPr>
            <p:ph type="sldNum" sz="quarter" idx="5"/>
          </p:nvPr>
        </p:nvSpPr>
        <p:spPr/>
        <p:txBody>
          <a:bodyPr/>
          <a:lstStyle/>
          <a:p>
            <a:fld id="{B5DA204B-AB17-49CB-9D8C-0AB08B9FC8D1}" type="slidenum">
              <a:rPr lang="en-US" smtClean="0"/>
              <a:pPr/>
              <a:t>1</a:t>
            </a:fld>
            <a:endParaRPr lang="en-US" dirty="0"/>
          </a:p>
        </p:txBody>
      </p:sp>
    </p:spTree>
    <p:extLst>
      <p:ext uri="{BB962C8B-B14F-4D97-AF65-F5344CB8AC3E}">
        <p14:creationId xmlns:p14="http://schemas.microsoft.com/office/powerpoint/2010/main" xmlns="" val="2448747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DA204B-AB17-49CB-9D8C-0AB08B9FC8D1}" type="slidenum">
              <a:rPr lang="en-US" smtClean="0"/>
              <a:pPr/>
              <a:t>16</a:t>
            </a:fld>
            <a:endParaRPr lang="en-US" dirty="0"/>
          </a:p>
        </p:txBody>
      </p:sp>
    </p:spTree>
    <p:extLst>
      <p:ext uri="{BB962C8B-B14F-4D97-AF65-F5344CB8AC3E}">
        <p14:creationId xmlns:p14="http://schemas.microsoft.com/office/powerpoint/2010/main" xmlns="" val="1652303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DA204B-AB17-49CB-9D8C-0AB08B9FC8D1}" type="slidenum">
              <a:rPr lang="en-US" smtClean="0"/>
              <a:pPr/>
              <a:t>17</a:t>
            </a:fld>
            <a:endParaRPr lang="en-US" dirty="0"/>
          </a:p>
        </p:txBody>
      </p:sp>
    </p:spTree>
    <p:extLst>
      <p:ext uri="{BB962C8B-B14F-4D97-AF65-F5344CB8AC3E}">
        <p14:creationId xmlns:p14="http://schemas.microsoft.com/office/powerpoint/2010/main" xmlns="" val="1972170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 14/15</a:t>
            </a:r>
          </a:p>
        </p:txBody>
      </p:sp>
      <p:sp>
        <p:nvSpPr>
          <p:cNvPr id="4" name="Slide Number Placeholder 3"/>
          <p:cNvSpPr>
            <a:spLocks noGrp="1"/>
          </p:cNvSpPr>
          <p:nvPr>
            <p:ph type="sldNum" sz="quarter" idx="5"/>
          </p:nvPr>
        </p:nvSpPr>
        <p:spPr/>
        <p:txBody>
          <a:bodyPr/>
          <a:lstStyle/>
          <a:p>
            <a:fld id="{B5DA204B-AB17-49CB-9D8C-0AB08B9FC8D1}" type="slidenum">
              <a:rPr lang="en-US" smtClean="0"/>
              <a:pPr/>
              <a:t>20</a:t>
            </a:fld>
            <a:endParaRPr lang="en-US" dirty="0"/>
          </a:p>
        </p:txBody>
      </p:sp>
    </p:spTree>
    <p:extLst>
      <p:ext uri="{BB962C8B-B14F-4D97-AF65-F5344CB8AC3E}">
        <p14:creationId xmlns:p14="http://schemas.microsoft.com/office/powerpoint/2010/main" xmlns="" val="2269196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 13</a:t>
            </a:r>
          </a:p>
        </p:txBody>
      </p:sp>
      <p:sp>
        <p:nvSpPr>
          <p:cNvPr id="4" name="Slide Number Placeholder 3"/>
          <p:cNvSpPr>
            <a:spLocks noGrp="1"/>
          </p:cNvSpPr>
          <p:nvPr>
            <p:ph type="sldNum" sz="quarter" idx="5"/>
          </p:nvPr>
        </p:nvSpPr>
        <p:spPr/>
        <p:txBody>
          <a:bodyPr/>
          <a:lstStyle/>
          <a:p>
            <a:fld id="{B5DA204B-AB17-49CB-9D8C-0AB08B9FC8D1}" type="slidenum">
              <a:rPr lang="en-US" smtClean="0"/>
              <a:pPr/>
              <a:t>24</a:t>
            </a:fld>
            <a:endParaRPr lang="en-US" dirty="0"/>
          </a:p>
        </p:txBody>
      </p:sp>
    </p:spTree>
    <p:extLst>
      <p:ext uri="{BB962C8B-B14F-4D97-AF65-F5344CB8AC3E}">
        <p14:creationId xmlns:p14="http://schemas.microsoft.com/office/powerpoint/2010/main" xmlns="" val="2920061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25</a:t>
            </a:fld>
            <a:endParaRPr lang="en-US"/>
          </a:p>
        </p:txBody>
      </p:sp>
    </p:spTree>
    <p:extLst>
      <p:ext uri="{BB962C8B-B14F-4D97-AF65-F5344CB8AC3E}">
        <p14:creationId xmlns:p14="http://schemas.microsoft.com/office/powerpoint/2010/main" xmlns="" val="254697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DA204B-AB17-49CB-9D8C-0AB08B9FC8D1}" type="slidenum">
              <a:rPr lang="en-US" smtClean="0"/>
              <a:pPr/>
              <a:t>2</a:t>
            </a:fld>
            <a:endParaRPr lang="en-US" dirty="0"/>
          </a:p>
        </p:txBody>
      </p:sp>
    </p:spTree>
    <p:extLst>
      <p:ext uri="{BB962C8B-B14F-4D97-AF65-F5344CB8AC3E}">
        <p14:creationId xmlns:p14="http://schemas.microsoft.com/office/powerpoint/2010/main" xmlns="" val="3311780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DA204B-AB17-49CB-9D8C-0AB08B9FC8D1}" type="slidenum">
              <a:rPr lang="en-US" smtClean="0"/>
              <a:pPr/>
              <a:t>3</a:t>
            </a:fld>
            <a:endParaRPr lang="en-US" dirty="0"/>
          </a:p>
        </p:txBody>
      </p:sp>
    </p:spTree>
    <p:extLst>
      <p:ext uri="{BB962C8B-B14F-4D97-AF65-F5344CB8AC3E}">
        <p14:creationId xmlns:p14="http://schemas.microsoft.com/office/powerpoint/2010/main" xmlns="" val="3838587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DA204B-AB17-49CB-9D8C-0AB08B9FC8D1}" type="slidenum">
              <a:rPr lang="en-US" smtClean="0"/>
              <a:pPr/>
              <a:t>5</a:t>
            </a:fld>
            <a:endParaRPr lang="en-US" dirty="0"/>
          </a:p>
        </p:txBody>
      </p:sp>
    </p:spTree>
    <p:extLst>
      <p:ext uri="{BB962C8B-B14F-4D97-AF65-F5344CB8AC3E}">
        <p14:creationId xmlns:p14="http://schemas.microsoft.com/office/powerpoint/2010/main" xmlns="" val="470248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Changed – Q. 12</a:t>
            </a:r>
          </a:p>
        </p:txBody>
      </p:sp>
      <p:sp>
        <p:nvSpPr>
          <p:cNvPr id="4" name="Slide Number Placeholder 3"/>
          <p:cNvSpPr>
            <a:spLocks noGrp="1"/>
          </p:cNvSpPr>
          <p:nvPr>
            <p:ph type="sldNum" sz="quarter" idx="5"/>
          </p:nvPr>
        </p:nvSpPr>
        <p:spPr/>
        <p:txBody>
          <a:bodyPr/>
          <a:lstStyle/>
          <a:p>
            <a:fld id="{B5DA204B-AB17-49CB-9D8C-0AB08B9FC8D1}" type="slidenum">
              <a:rPr lang="en-US" smtClean="0"/>
              <a:pPr/>
              <a:t>8</a:t>
            </a:fld>
            <a:endParaRPr lang="en-US" dirty="0"/>
          </a:p>
        </p:txBody>
      </p:sp>
    </p:spTree>
    <p:extLst>
      <p:ext uri="{BB962C8B-B14F-4D97-AF65-F5344CB8AC3E}">
        <p14:creationId xmlns:p14="http://schemas.microsoft.com/office/powerpoint/2010/main" xmlns="" val="3828374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Somewhat changed??</a:t>
            </a:r>
          </a:p>
        </p:txBody>
      </p:sp>
      <p:sp>
        <p:nvSpPr>
          <p:cNvPr id="4" name="Slide Number Placeholder 3"/>
          <p:cNvSpPr>
            <a:spLocks noGrp="1"/>
          </p:cNvSpPr>
          <p:nvPr>
            <p:ph type="sldNum" sz="quarter" idx="5"/>
          </p:nvPr>
        </p:nvSpPr>
        <p:spPr/>
        <p:txBody>
          <a:bodyPr/>
          <a:lstStyle/>
          <a:p>
            <a:fld id="{B5DA204B-AB17-49CB-9D8C-0AB08B9FC8D1}" type="slidenum">
              <a:rPr lang="en-US" smtClean="0"/>
              <a:pPr/>
              <a:t>10</a:t>
            </a:fld>
            <a:endParaRPr lang="en-US" dirty="0"/>
          </a:p>
        </p:txBody>
      </p:sp>
    </p:spTree>
    <p:extLst>
      <p:ext uri="{BB962C8B-B14F-4D97-AF65-F5344CB8AC3E}">
        <p14:creationId xmlns:p14="http://schemas.microsoft.com/office/powerpoint/2010/main" xmlns="" val="785010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DA204B-AB17-49CB-9D8C-0AB08B9FC8D1}" type="slidenum">
              <a:rPr lang="en-US" smtClean="0"/>
              <a:pPr/>
              <a:t>11</a:t>
            </a:fld>
            <a:endParaRPr lang="en-US" dirty="0"/>
          </a:p>
        </p:txBody>
      </p:sp>
    </p:spTree>
    <p:extLst>
      <p:ext uri="{BB962C8B-B14F-4D97-AF65-F5344CB8AC3E}">
        <p14:creationId xmlns:p14="http://schemas.microsoft.com/office/powerpoint/2010/main" xmlns="" val="2597374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DA204B-AB17-49CB-9D8C-0AB08B9FC8D1}" type="slidenum">
              <a:rPr lang="en-US" smtClean="0"/>
              <a:pPr/>
              <a:t>13</a:t>
            </a:fld>
            <a:endParaRPr lang="en-US" dirty="0"/>
          </a:p>
        </p:txBody>
      </p:sp>
    </p:spTree>
    <p:extLst>
      <p:ext uri="{BB962C8B-B14F-4D97-AF65-F5344CB8AC3E}">
        <p14:creationId xmlns:p14="http://schemas.microsoft.com/office/powerpoint/2010/main" xmlns="" val="1503013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 13</a:t>
            </a:r>
          </a:p>
        </p:txBody>
      </p:sp>
      <p:sp>
        <p:nvSpPr>
          <p:cNvPr id="4" name="Slide Number Placeholder 3"/>
          <p:cNvSpPr>
            <a:spLocks noGrp="1"/>
          </p:cNvSpPr>
          <p:nvPr>
            <p:ph type="sldNum" sz="quarter" idx="5"/>
          </p:nvPr>
        </p:nvSpPr>
        <p:spPr/>
        <p:txBody>
          <a:bodyPr/>
          <a:lstStyle/>
          <a:p>
            <a:fld id="{B5DA204B-AB17-49CB-9D8C-0AB08B9FC8D1}" type="slidenum">
              <a:rPr lang="en-US" smtClean="0"/>
              <a:pPr/>
              <a:t>14</a:t>
            </a:fld>
            <a:endParaRPr lang="en-US" dirty="0"/>
          </a:p>
        </p:txBody>
      </p:sp>
    </p:spTree>
    <p:extLst>
      <p:ext uri="{BB962C8B-B14F-4D97-AF65-F5344CB8AC3E}">
        <p14:creationId xmlns:p14="http://schemas.microsoft.com/office/powerpoint/2010/main" xmlns="" val="187405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178" indent="0" algn="ctr">
              <a:buNone/>
            </a:lvl2pPr>
            <a:lvl3pPr marL="914355" indent="0" algn="ctr">
              <a:buNone/>
            </a:lvl3pPr>
            <a:lvl4pPr marL="1371532" indent="0" algn="ctr">
              <a:buNone/>
            </a:lvl4pPr>
            <a:lvl5pPr marL="1828709" indent="0" algn="ctr">
              <a:buNone/>
            </a:lvl5pPr>
            <a:lvl6pPr marL="2285886" indent="0" algn="ctr">
              <a:buNone/>
            </a:lvl6pPr>
            <a:lvl7pPr marL="2743064" indent="0" algn="ctr">
              <a:buNone/>
            </a:lvl7pPr>
            <a:lvl8pPr marL="3200240" indent="0" algn="ctr">
              <a:buNone/>
            </a:lvl8pPr>
            <a:lvl9pPr marL="3657418" indent="0" algn="ctr">
              <a:buNone/>
            </a:lvl9pPr>
            <a:extLst/>
          </a:lstStyle>
          <a:p>
            <a:r>
              <a:rPr lang="en-US" dirty="0"/>
              <a:t>Click to edit Master subtitle style</a:t>
            </a:r>
          </a:p>
        </p:txBody>
      </p:sp>
      <p:sp>
        <p:nvSpPr>
          <p:cNvPr id="28" name="Date Placeholder 27"/>
          <p:cNvSpPr>
            <a:spLocks noGrp="1"/>
          </p:cNvSpPr>
          <p:nvPr>
            <p:ph type="dt" sz="half" idx="10"/>
          </p:nvPr>
        </p:nvSpPr>
        <p:spPr>
          <a:xfrm>
            <a:off x="76200" y="4551524"/>
            <a:ext cx="2057400" cy="514350"/>
          </a:xfrm>
          <a:prstGeom prst="rect">
            <a:avLst/>
          </a:prstGeom>
        </p:spPr>
        <p:txBody>
          <a:bodyPr>
            <a:noAutofit/>
          </a:bodyPr>
          <a:lstStyle>
            <a:lvl1pPr algn="ctr">
              <a:defRPr sz="2000">
                <a:solidFill>
                  <a:srgbClr val="FFFFFF"/>
                </a:solidFill>
              </a:defRPr>
            </a:lvl1pPr>
            <a:extLst/>
          </a:lstStyle>
          <a:p>
            <a:pPr algn="ctr"/>
            <a:endParaRPr lang="en-US" sz="2000" dirty="0">
              <a:solidFill>
                <a:srgbClr val="FFFFFF"/>
              </a:solidFill>
            </a:endParaRPr>
          </a:p>
        </p:txBody>
      </p:sp>
      <p:sp>
        <p:nvSpPr>
          <p:cNvPr id="17" name="Footer Placeholder 16"/>
          <p:cNvSpPr>
            <a:spLocks noGrp="1"/>
          </p:cNvSpPr>
          <p:nvPr>
            <p:ph type="ftr" sz="quarter" idx="11"/>
          </p:nvPr>
        </p:nvSpPr>
        <p:spPr>
          <a:xfrm>
            <a:off x="2085393" y="177406"/>
            <a:ext cx="5867400" cy="273844"/>
          </a:xfrm>
          <a:prstGeom prst="rect">
            <a:avLst/>
          </a:prstGeo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a:t>Click to edit Master title style</a:t>
            </a:r>
            <a:endParaRPr lang="en-US" dirty="0"/>
          </a:p>
        </p:txBody>
      </p:sp>
    </p:spTree>
    <p:extLst>
      <p:ext uri="{BB962C8B-B14F-4D97-AF65-F5344CB8AC3E}">
        <p14:creationId xmlns:p14="http://schemas.microsoft.com/office/powerpoint/2010/main" xmlns="" val="7225156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
        <p:nvSpPr>
          <p:cNvPr id="6" name="Rectangle 6">
            <a:extLst>
              <a:ext uri="{FF2B5EF4-FFF2-40B4-BE49-F238E27FC236}">
                <a16:creationId xmlns:a16="http://schemas.microsoft.com/office/drawing/2014/main" xmlns="" id="{F5BBB2AE-6CC0-444D-B809-E6777E3CE9C1}"/>
              </a:ext>
            </a:extLst>
          </p:cNvPr>
          <p:cNvSpPr>
            <a:spLocks noGrp="1"/>
          </p:cNvSpPr>
          <p:nvPr>
            <p:ph sz="quarter" idx="13"/>
          </p:nvPr>
        </p:nvSpPr>
        <p:spPr>
          <a:xfrm>
            <a:off x="495300" y="850163"/>
            <a:ext cx="8153400" cy="3695257"/>
          </a:xfrm>
        </p:spPr>
        <p:txBody>
          <a:bodyPr>
            <a:normAutofit/>
          </a:bodyPr>
          <a:lstStyle>
            <a:lvl1pPr marL="0" indent="0">
              <a:buNone/>
              <a:defRPr sz="1200"/>
            </a:lvl1pPr>
          </a:lstStyle>
          <a:p>
            <a:pPr lvl="0"/>
            <a:endParaRPr lang="en-US" dirty="0"/>
          </a:p>
        </p:txBody>
      </p:sp>
      <p:sp>
        <p:nvSpPr>
          <p:cNvPr id="7" name="Title 1">
            <a:extLst>
              <a:ext uri="{FF2B5EF4-FFF2-40B4-BE49-F238E27FC236}">
                <a16:creationId xmlns:a16="http://schemas.microsoft.com/office/drawing/2014/main" xmlns="" id="{585EE6A7-D18A-4336-AF31-7BDCBD45575F}"/>
              </a:ext>
            </a:extLst>
          </p:cNvPr>
          <p:cNvSpPr>
            <a:spLocks noGrp="1"/>
          </p:cNvSpPr>
          <p:nvPr>
            <p:ph type="title"/>
          </p:nvPr>
        </p:nvSpPr>
        <p:spPr>
          <a:xfrm>
            <a:off x="495300" y="183357"/>
            <a:ext cx="8153400" cy="666805"/>
          </a:xfrm>
        </p:spPr>
        <p:txBody>
          <a:bodyPr lIns="0" tIns="0" rIns="0" bIns="0">
            <a:normAutofit/>
          </a:bodyPr>
          <a:lstStyle>
            <a:lvl1pPr>
              <a:defRPr sz="1350">
                <a:solidFill>
                  <a:schemeClr val="tx1"/>
                </a:solidFill>
                <a:latin typeface="+mn-lt"/>
              </a:defRPr>
            </a:lvl1pPr>
          </a:lstStyle>
          <a:p>
            <a:r>
              <a:rPr lang="en-US" dirty="0"/>
              <a:t>Click to edit Master title style</a:t>
            </a:r>
          </a:p>
        </p:txBody>
      </p:sp>
      <p:pic>
        <p:nvPicPr>
          <p:cNvPr id="9" name="Picture 8" descr="LD logo hi res color.jpg.jpg">
            <a:extLst>
              <a:ext uri="{FF2B5EF4-FFF2-40B4-BE49-F238E27FC236}">
                <a16:creationId xmlns:a16="http://schemas.microsoft.com/office/drawing/2014/main" xmlns="" id="{8DEA8EB4-7EEA-40F8-9DB2-C604EF9D24F1}"/>
              </a:ext>
            </a:extLst>
          </p:cNvPr>
          <p:cNvPicPr>
            <a:picLocks noChangeAspect="1"/>
          </p:cNvPicPr>
          <p:nvPr userDrawn="1"/>
        </p:nvPicPr>
        <p:blipFill>
          <a:blip r:embed="rId2" cstate="print"/>
          <a:stretch>
            <a:fillRect/>
          </a:stretch>
        </p:blipFill>
        <p:spPr>
          <a:xfrm>
            <a:off x="7776928" y="4745213"/>
            <a:ext cx="986073" cy="155731"/>
          </a:xfrm>
          <a:prstGeom prst="rect">
            <a:avLst/>
          </a:prstGeom>
        </p:spPr>
      </p:pic>
    </p:spTree>
    <p:extLst>
      <p:ext uri="{BB962C8B-B14F-4D97-AF65-F5344CB8AC3E}">
        <p14:creationId xmlns:p14="http://schemas.microsoft.com/office/powerpoint/2010/main" xmlns="" val="212473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
        <p:nvSpPr>
          <p:cNvPr id="6" name="Rectangle 6">
            <a:extLst>
              <a:ext uri="{FF2B5EF4-FFF2-40B4-BE49-F238E27FC236}">
                <a16:creationId xmlns:a16="http://schemas.microsoft.com/office/drawing/2014/main" xmlns="" id="{F5BBB2AE-6CC0-444D-B809-E6777E3CE9C1}"/>
              </a:ext>
            </a:extLst>
          </p:cNvPr>
          <p:cNvSpPr>
            <a:spLocks noGrp="1"/>
          </p:cNvSpPr>
          <p:nvPr>
            <p:ph sz="quarter" idx="13"/>
          </p:nvPr>
        </p:nvSpPr>
        <p:spPr>
          <a:xfrm>
            <a:off x="495300" y="845675"/>
            <a:ext cx="4046220" cy="3840480"/>
          </a:xfrm>
        </p:spPr>
        <p:txBody>
          <a:bodyPr>
            <a:normAutofit/>
          </a:bodyPr>
          <a:lstStyle>
            <a:lvl1pPr marL="0" indent="0">
              <a:buNone/>
              <a:defRPr sz="1200"/>
            </a:lvl1pPr>
          </a:lstStyle>
          <a:p>
            <a:pPr lvl="0"/>
            <a:endParaRPr lang="en-US" dirty="0"/>
          </a:p>
        </p:txBody>
      </p:sp>
      <p:sp>
        <p:nvSpPr>
          <p:cNvPr id="11" name="Title 1">
            <a:extLst>
              <a:ext uri="{FF2B5EF4-FFF2-40B4-BE49-F238E27FC236}">
                <a16:creationId xmlns:a16="http://schemas.microsoft.com/office/drawing/2014/main" xmlns="" id="{35D67BFE-54C1-4AF8-BA46-9EFDA3B6559E}"/>
              </a:ext>
            </a:extLst>
          </p:cNvPr>
          <p:cNvSpPr>
            <a:spLocks noGrp="1"/>
          </p:cNvSpPr>
          <p:nvPr>
            <p:ph type="title"/>
          </p:nvPr>
        </p:nvSpPr>
        <p:spPr>
          <a:xfrm>
            <a:off x="495301" y="232576"/>
            <a:ext cx="8153402" cy="563913"/>
          </a:xfrm>
        </p:spPr>
        <p:txBody>
          <a:bodyPr lIns="0" tIns="0" rIns="0" bIns="0">
            <a:normAutofit/>
          </a:bodyPr>
          <a:lstStyle>
            <a:lvl1pPr>
              <a:defRPr sz="1350">
                <a:solidFill>
                  <a:schemeClr val="tx1"/>
                </a:solidFill>
                <a:latin typeface="+mn-lt"/>
              </a:defRPr>
            </a:lvl1pPr>
          </a:lstStyle>
          <a:p>
            <a:r>
              <a:rPr lang="en-US" dirty="0"/>
              <a:t>Click to edit Master title style</a:t>
            </a:r>
          </a:p>
        </p:txBody>
      </p:sp>
      <p:sp>
        <p:nvSpPr>
          <p:cNvPr id="12" name="Rectangle 6">
            <a:extLst>
              <a:ext uri="{FF2B5EF4-FFF2-40B4-BE49-F238E27FC236}">
                <a16:creationId xmlns:a16="http://schemas.microsoft.com/office/drawing/2014/main" xmlns="" id="{84FAD415-7240-46F7-ACF6-B78A01E79F7D}"/>
              </a:ext>
            </a:extLst>
          </p:cNvPr>
          <p:cNvSpPr>
            <a:spLocks noGrp="1"/>
          </p:cNvSpPr>
          <p:nvPr>
            <p:ph sz="quarter" idx="14"/>
          </p:nvPr>
        </p:nvSpPr>
        <p:spPr>
          <a:xfrm>
            <a:off x="4602482" y="845675"/>
            <a:ext cx="4046220" cy="3840480"/>
          </a:xfrm>
        </p:spPr>
        <p:txBody>
          <a:bodyPr>
            <a:normAutofit/>
          </a:bodyPr>
          <a:lstStyle>
            <a:lvl1pPr marL="0" indent="0">
              <a:buNone/>
              <a:defRPr sz="1200"/>
            </a:lvl1pPr>
          </a:lstStyle>
          <a:p>
            <a:pPr lvl="0"/>
            <a:endParaRPr lang="en-US" dirty="0"/>
          </a:p>
        </p:txBody>
      </p:sp>
      <p:pic>
        <p:nvPicPr>
          <p:cNvPr id="9" name="Picture 8" descr="LD logo hi res color.jpg.jpg">
            <a:extLst>
              <a:ext uri="{FF2B5EF4-FFF2-40B4-BE49-F238E27FC236}">
                <a16:creationId xmlns:a16="http://schemas.microsoft.com/office/drawing/2014/main" xmlns="" id="{262A0056-0961-49F0-BD3A-3F9DF6258904}"/>
              </a:ext>
            </a:extLst>
          </p:cNvPr>
          <p:cNvPicPr>
            <a:picLocks noChangeAspect="1"/>
          </p:cNvPicPr>
          <p:nvPr userDrawn="1"/>
        </p:nvPicPr>
        <p:blipFill>
          <a:blip r:embed="rId2" cstate="print"/>
          <a:stretch>
            <a:fillRect/>
          </a:stretch>
        </p:blipFill>
        <p:spPr>
          <a:xfrm>
            <a:off x="7776928" y="4745213"/>
            <a:ext cx="986073" cy="155731"/>
          </a:xfrm>
          <a:prstGeom prst="rect">
            <a:avLst/>
          </a:prstGeom>
        </p:spPr>
      </p:pic>
    </p:spTree>
    <p:extLst>
      <p:ext uri="{BB962C8B-B14F-4D97-AF65-F5344CB8AC3E}">
        <p14:creationId xmlns:p14="http://schemas.microsoft.com/office/powerpoint/2010/main" xmlns="" val="121933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endParaRPr lang="en-US" dirty="0"/>
          </a:p>
        </p:txBody>
      </p:sp>
      <p:sp>
        <p:nvSpPr>
          <p:cNvPr id="5" name="Rectangle 4"/>
          <p:cNvSpPr>
            <a:spLocks noGrp="1"/>
          </p:cNvSpPr>
          <p:nvPr>
            <p:ph type="sldNum" sz="quarter" idx="12"/>
          </p:nvPr>
        </p:nvSpPr>
        <p:spPr/>
        <p:txBody>
          <a:bodyPr/>
          <a:lstStyle>
            <a:lvl1pPr>
              <a:defRPr sz="900" b="0"/>
            </a:lvl1pPr>
          </a:lstStyle>
          <a:p>
            <a:fld id="{8F82E0A0-C266-4798-8C8F-B9F91E9DA37E}" type="slidenum">
              <a:rPr lang="en-US" smtClean="0"/>
              <a:pPr/>
              <a:t>‹#›</a:t>
            </a:fld>
            <a:endParaRPr lang="en-US" dirty="0"/>
          </a:p>
        </p:txBody>
      </p:sp>
      <p:sp>
        <p:nvSpPr>
          <p:cNvPr id="7" name="Rectangle 6"/>
          <p:cNvSpPr>
            <a:spLocks noGrp="1"/>
          </p:cNvSpPr>
          <p:nvPr>
            <p:ph sz="quarter" idx="13"/>
          </p:nvPr>
        </p:nvSpPr>
        <p:spPr>
          <a:xfrm>
            <a:off x="2320557" y="1352550"/>
            <a:ext cx="6442444" cy="3276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a:extLst>
              <a:ext uri="{FF2B5EF4-FFF2-40B4-BE49-F238E27FC236}">
                <a16:creationId xmlns:a16="http://schemas.microsoft.com/office/drawing/2014/main" xmlns="" id="{68895C53-DE48-47D6-8AF8-25CBA3156CC9}"/>
              </a:ext>
            </a:extLst>
          </p:cNvPr>
          <p:cNvSpPr>
            <a:spLocks noGrp="1"/>
          </p:cNvSpPr>
          <p:nvPr>
            <p:ph type="body" idx="1"/>
          </p:nvPr>
        </p:nvSpPr>
        <p:spPr>
          <a:xfrm>
            <a:off x="609600" y="1352550"/>
            <a:ext cx="1600200" cy="327812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82880" tIns="182880" rIns="137160" bIns="91440">
            <a:normAutofit/>
          </a:bodyPr>
          <a:lstStyle>
            <a:lvl1pPr marL="0" indent="0">
              <a:spcAft>
                <a:spcPts val="1000"/>
              </a:spcAft>
              <a:buNone/>
              <a:defRPr sz="1125"/>
            </a:lvl1pPr>
            <a:lvl2pPr>
              <a:buNone/>
              <a:defRPr sz="1200"/>
            </a:lvl2pPr>
            <a:lvl3pPr>
              <a:buNone/>
              <a:defRPr sz="1000"/>
            </a:lvl3pPr>
            <a:lvl4pPr>
              <a:buNone/>
              <a:defRPr sz="900"/>
            </a:lvl4pPr>
            <a:lvl5pPr>
              <a:buNone/>
              <a:defRPr sz="900"/>
            </a:lvl5pPr>
            <a:extLst/>
          </a:lstStyle>
          <a:p>
            <a:pPr lvl="0"/>
            <a:r>
              <a:rPr lang="en-US" dirty="0"/>
              <a:t>Click to edit Master text styles</a:t>
            </a:r>
          </a:p>
        </p:txBody>
      </p:sp>
    </p:spTree>
    <p:extLst>
      <p:ext uri="{BB962C8B-B14F-4D97-AF65-F5344CB8AC3E}">
        <p14:creationId xmlns:p14="http://schemas.microsoft.com/office/powerpoint/2010/main" xmlns="" val="1592721232"/>
      </p:ext>
    </p:extLst>
  </p:cSld>
  <p:clrMapOvr>
    <a:masterClrMapping/>
  </p:clrMapOvr>
  <p:extLst>
    <p:ext uri="{DCECCB84-F9BA-43D5-87BE-67443E8EF086}">
      <p15:sldGuideLst xmlns:p15="http://schemas.microsoft.com/office/powerpoint/2012/main" xmlns="">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endParaRPr lang="en-US" dirty="0"/>
          </a:p>
        </p:txBody>
      </p:sp>
      <p:sp>
        <p:nvSpPr>
          <p:cNvPr id="5" name="Rectangle 4"/>
          <p:cNvSpPr>
            <a:spLocks noGrp="1"/>
          </p:cNvSpPr>
          <p:nvPr>
            <p:ph type="sldNum" sz="quarter" idx="12"/>
          </p:nvPr>
        </p:nvSpPr>
        <p:spPr/>
        <p:txBody>
          <a:bodyPr/>
          <a:lstStyle>
            <a:lvl1pPr>
              <a:defRPr sz="900" b="0">
                <a:solidFill>
                  <a:schemeClr val="bg1"/>
                </a:solidFill>
              </a:defRPr>
            </a:lvl1pPr>
          </a:lstStyle>
          <a:p>
            <a:fld id="{8F82E0A0-C266-4798-8C8F-B9F91E9DA37E}" type="slidenum">
              <a:rPr lang="en-US" smtClean="0"/>
              <a:pPr/>
              <a:t>‹#›</a:t>
            </a:fld>
            <a:endParaRPr lang="en-US" dirty="0"/>
          </a:p>
        </p:txBody>
      </p:sp>
      <p:sp>
        <p:nvSpPr>
          <p:cNvPr id="7" name="Rectangle 6"/>
          <p:cNvSpPr>
            <a:spLocks noGrp="1"/>
          </p:cNvSpPr>
          <p:nvPr>
            <p:ph sz="quarter" idx="13"/>
          </p:nvPr>
        </p:nvSpPr>
        <p:spPr>
          <a:xfrm>
            <a:off x="609600" y="1352550"/>
            <a:ext cx="8153400" cy="3276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6625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8E3DFC-4CEA-4835-B851-E6D11897B701}"/>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xmlns="" id="{983A75F2-5A90-46BD-B6A1-433DE65FB0C0}"/>
              </a:ext>
            </a:extLst>
          </p:cNvPr>
          <p:cNvSpPr>
            <a:spLocks noGrp="1"/>
          </p:cNvSpPr>
          <p:nvPr>
            <p:ph type="sldNum" sz="quarter" idx="12"/>
          </p:nvPr>
        </p:nvSpPr>
        <p:spPr/>
        <p:txBody>
          <a:bodyPr/>
          <a:lstStyle/>
          <a:p>
            <a:fld id="{8F82E0A0-C266-4798-8C8F-B9F91E9DA37E}" type="slidenum">
              <a:rPr lang="en-US" smtClean="0"/>
              <a:pPr/>
              <a:t>‹#›</a:t>
            </a:fld>
            <a:endParaRPr lang="en-US" dirty="0"/>
          </a:p>
        </p:txBody>
      </p:sp>
    </p:spTree>
    <p:extLst>
      <p:ext uri="{BB962C8B-B14F-4D97-AF65-F5344CB8AC3E}">
        <p14:creationId xmlns:p14="http://schemas.microsoft.com/office/powerpoint/2010/main" xmlns="" val="301236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609600" y="1352553"/>
            <a:ext cx="3886200" cy="326862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844901" y="1352551"/>
            <a:ext cx="3886200" cy="3268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p:cNvSpPr>
            <a:spLocks noGrp="1"/>
          </p:cNvSpPr>
          <p:nvPr>
            <p:ph type="sldNum" sz="quarter" idx="16"/>
          </p:nvPr>
        </p:nvSpPr>
        <p:spPr/>
        <p:txBody>
          <a:bodyPr rtlCol="0"/>
          <a:lstStyle>
            <a:lvl1pPr>
              <a:defRPr sz="900" b="0"/>
            </a:lvl1pPr>
          </a:lstStyle>
          <a:p>
            <a:fld id="{8F82E0A0-C266-4798-8C8F-B9F91E9DA37E}" type="slidenum">
              <a:rPr lang="en-US" smtClean="0"/>
              <a:pPr/>
              <a:t>‹#›</a:t>
            </a:fld>
            <a:endParaRPr lang="en-US" dirty="0"/>
          </a:p>
        </p:txBody>
      </p:sp>
    </p:spTree>
    <p:extLst>
      <p:ext uri="{BB962C8B-B14F-4D97-AF65-F5344CB8AC3E}">
        <p14:creationId xmlns:p14="http://schemas.microsoft.com/office/powerpoint/2010/main" xmlns="" val="977861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11"/>
          <p:cNvSpPr>
            <a:spLocks noGrp="1"/>
          </p:cNvSpPr>
          <p:nvPr>
            <p:ph type="sldNum" sz="quarter" idx="16"/>
          </p:nvPr>
        </p:nvSpPr>
        <p:spPr/>
        <p:txBody>
          <a:bodyPr rtlCol="0"/>
          <a:lstStyle>
            <a:lvl1pPr>
              <a:defRPr sz="900" b="0"/>
            </a:lvl1pPr>
          </a:lstStyle>
          <a:p>
            <a:fld id="{8F82E0A0-C266-4798-8C8F-B9F91E9DA37E}" type="slidenum">
              <a:rPr lang="en-US" smtClean="0"/>
              <a:pPr/>
              <a:t>‹#›</a:t>
            </a:fld>
            <a:endParaRPr lang="en-US" dirty="0"/>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dirty="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a:t>Click to edit Master text styles</a:t>
            </a:r>
          </a:p>
        </p:txBody>
      </p:sp>
    </p:spTree>
    <p:extLst>
      <p:ext uri="{BB962C8B-B14F-4D97-AF65-F5344CB8AC3E}">
        <p14:creationId xmlns:p14="http://schemas.microsoft.com/office/powerpoint/2010/main" xmlns="" val="2016378668"/>
      </p:ext>
    </p:extLst>
  </p:cSld>
  <p:clrMapOvr>
    <a:masterClrMapping/>
  </p:clrMapOvr>
  <p:extLst>
    <p:ext uri="{DCECCB84-F9BA-43D5-87BE-67443E8EF086}">
      <p15:sldGuideLst xmlns:p15="http://schemas.microsoft.com/office/powerpoint/2012/main" xmlns="">
        <p15:guide id="1" orient="horz" pos="162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xmlns="" val="198503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
        <p:nvSpPr>
          <p:cNvPr id="8" name="Content Placeholder 7">
            <a:extLst>
              <a:ext uri="{FF2B5EF4-FFF2-40B4-BE49-F238E27FC236}">
                <a16:creationId xmlns:a16="http://schemas.microsoft.com/office/drawing/2014/main" xmlns="" id="{35A211FE-E071-4E5C-B2ED-EE899B23F495}"/>
              </a:ext>
            </a:extLst>
          </p:cNvPr>
          <p:cNvSpPr>
            <a:spLocks noGrp="1"/>
          </p:cNvSpPr>
          <p:nvPr>
            <p:ph sz="quarter" idx="20"/>
          </p:nvPr>
        </p:nvSpPr>
        <p:spPr>
          <a:xfrm>
            <a:off x="445294" y="892971"/>
            <a:ext cx="3840956" cy="3588544"/>
          </a:xfrm>
        </p:spPr>
        <p:txBody>
          <a:bodyPr/>
          <a:lstStyle>
            <a:lvl1pPr marL="0" indent="0">
              <a:buNone/>
              <a:defRPr/>
            </a:lvl1pPr>
          </a:lstStyle>
          <a:p>
            <a:pPr lvl="0"/>
            <a:endParaRPr lang="en-US" dirty="0"/>
          </a:p>
        </p:txBody>
      </p:sp>
      <p:sp>
        <p:nvSpPr>
          <p:cNvPr id="9" name="Content Placeholder 7">
            <a:extLst>
              <a:ext uri="{FF2B5EF4-FFF2-40B4-BE49-F238E27FC236}">
                <a16:creationId xmlns:a16="http://schemas.microsoft.com/office/drawing/2014/main" xmlns="" id="{0DAB8354-455D-4232-9804-183A75E1811F}"/>
              </a:ext>
            </a:extLst>
          </p:cNvPr>
          <p:cNvSpPr>
            <a:spLocks noGrp="1"/>
          </p:cNvSpPr>
          <p:nvPr>
            <p:ph sz="quarter" idx="21"/>
          </p:nvPr>
        </p:nvSpPr>
        <p:spPr>
          <a:xfrm>
            <a:off x="4514851" y="892970"/>
            <a:ext cx="3840956" cy="3588544"/>
          </a:xfrm>
        </p:spPr>
        <p:txBody>
          <a:bodyPr/>
          <a:lstStyle>
            <a:lvl1pPr marL="0" indent="0">
              <a:buNone/>
              <a:defRPr/>
            </a:lvl1pPr>
          </a:lstStyle>
          <a:p>
            <a:pPr lvl="0"/>
            <a:endParaRPr lang="en-US" dirty="0"/>
          </a:p>
        </p:txBody>
      </p:sp>
      <p:sp>
        <p:nvSpPr>
          <p:cNvPr id="15" name="Text Placeholder 15">
            <a:extLst>
              <a:ext uri="{FF2B5EF4-FFF2-40B4-BE49-F238E27FC236}">
                <a16:creationId xmlns:a16="http://schemas.microsoft.com/office/drawing/2014/main" xmlns="" id="{9AB189F4-94A8-4536-89F7-D3C36938D17F}"/>
              </a:ext>
            </a:extLst>
          </p:cNvPr>
          <p:cNvSpPr>
            <a:spLocks noGrp="1"/>
          </p:cNvSpPr>
          <p:nvPr>
            <p:ph type="body" sz="quarter" idx="18"/>
          </p:nvPr>
        </p:nvSpPr>
        <p:spPr>
          <a:xfrm>
            <a:off x="445294" y="260223"/>
            <a:ext cx="3840956" cy="530352"/>
          </a:xfrm>
          <a:noFill/>
        </p:spPr>
        <p:txBody>
          <a:bodyPr rtlCol="0" anchor="ctr">
            <a:normAutofit/>
          </a:bodyPr>
          <a:lstStyle>
            <a:lvl1pPr>
              <a:buFontTx/>
              <a:buNone/>
              <a:defRPr sz="1125" b="1">
                <a:solidFill>
                  <a:schemeClr val="tx1"/>
                </a:solidFill>
              </a:defRPr>
            </a:lvl1pPr>
            <a:extLst/>
          </a:lstStyle>
          <a:p>
            <a:pPr lvl="0"/>
            <a:r>
              <a:rPr lang="en-US" dirty="0"/>
              <a:t>Click to edit Master text styles</a:t>
            </a:r>
          </a:p>
        </p:txBody>
      </p:sp>
      <p:sp>
        <p:nvSpPr>
          <p:cNvPr id="16" name="Text Placeholder 15">
            <a:extLst>
              <a:ext uri="{FF2B5EF4-FFF2-40B4-BE49-F238E27FC236}">
                <a16:creationId xmlns:a16="http://schemas.microsoft.com/office/drawing/2014/main" xmlns="" id="{EDA27E94-E849-4926-A192-B6593F79E96F}"/>
              </a:ext>
            </a:extLst>
          </p:cNvPr>
          <p:cNvSpPr>
            <a:spLocks noGrp="1"/>
          </p:cNvSpPr>
          <p:nvPr>
            <p:ph type="body" sz="quarter" idx="22"/>
          </p:nvPr>
        </p:nvSpPr>
        <p:spPr>
          <a:xfrm>
            <a:off x="4514850" y="260222"/>
            <a:ext cx="3886200" cy="530352"/>
          </a:xfrm>
          <a:noFill/>
        </p:spPr>
        <p:txBody>
          <a:bodyPr rtlCol="0" anchor="ctr">
            <a:normAutofit/>
          </a:bodyPr>
          <a:lstStyle>
            <a:lvl1pPr>
              <a:buFontTx/>
              <a:buNone/>
              <a:defRPr sz="1125" b="1">
                <a:solidFill>
                  <a:schemeClr val="tx1"/>
                </a:solidFill>
              </a:defRPr>
            </a:lvl1pPr>
            <a:extLst/>
          </a:lstStyle>
          <a:p>
            <a:pPr lvl="0"/>
            <a:r>
              <a:rPr lang="en-US" dirty="0"/>
              <a:t>Click to edit Master text styles</a:t>
            </a:r>
          </a:p>
        </p:txBody>
      </p:sp>
      <p:pic>
        <p:nvPicPr>
          <p:cNvPr id="11" name="Picture 10" descr="LD logo hi res color.jpg.jpg">
            <a:extLst>
              <a:ext uri="{FF2B5EF4-FFF2-40B4-BE49-F238E27FC236}">
                <a16:creationId xmlns:a16="http://schemas.microsoft.com/office/drawing/2014/main" xmlns="" id="{5464B3AF-85F3-4DFE-B49F-6550EE4930CA}"/>
              </a:ext>
            </a:extLst>
          </p:cNvPr>
          <p:cNvPicPr>
            <a:picLocks noChangeAspect="1"/>
          </p:cNvPicPr>
          <p:nvPr userDrawn="1"/>
        </p:nvPicPr>
        <p:blipFill>
          <a:blip r:embed="rId2" cstate="print"/>
          <a:stretch>
            <a:fillRect/>
          </a:stretch>
        </p:blipFill>
        <p:spPr>
          <a:xfrm>
            <a:off x="7776928" y="4745213"/>
            <a:ext cx="986073" cy="155731"/>
          </a:xfrm>
          <a:prstGeom prst="rect">
            <a:avLst/>
          </a:prstGeom>
        </p:spPr>
      </p:pic>
    </p:spTree>
    <p:extLst>
      <p:ext uri="{BB962C8B-B14F-4D97-AF65-F5344CB8AC3E}">
        <p14:creationId xmlns:p14="http://schemas.microsoft.com/office/powerpoint/2010/main" xmlns="" val="124770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3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pic>
        <p:nvPicPr>
          <p:cNvPr id="6" name="Picture 5" descr="LD logo hi res color.jpg.jpg">
            <a:extLst>
              <a:ext uri="{FF2B5EF4-FFF2-40B4-BE49-F238E27FC236}">
                <a16:creationId xmlns:a16="http://schemas.microsoft.com/office/drawing/2014/main" xmlns="" id="{639909F8-9E7E-4936-8BB2-5E33953275E8}"/>
              </a:ext>
            </a:extLst>
          </p:cNvPr>
          <p:cNvPicPr>
            <a:picLocks noChangeAspect="1"/>
          </p:cNvPicPr>
          <p:nvPr userDrawn="1"/>
        </p:nvPicPr>
        <p:blipFill>
          <a:blip r:embed="rId2" cstate="print"/>
          <a:stretch>
            <a:fillRect/>
          </a:stretch>
        </p:blipFill>
        <p:spPr>
          <a:xfrm>
            <a:off x="7776928" y="4745213"/>
            <a:ext cx="986073" cy="155731"/>
          </a:xfrm>
          <a:prstGeom prst="rect">
            <a:avLst/>
          </a:prstGeom>
        </p:spPr>
      </p:pic>
    </p:spTree>
    <p:extLst>
      <p:ext uri="{BB962C8B-B14F-4D97-AF65-F5344CB8AC3E}">
        <p14:creationId xmlns:p14="http://schemas.microsoft.com/office/powerpoint/2010/main" xmlns="" val="1140242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4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pic>
        <p:nvPicPr>
          <p:cNvPr id="6" name="Picture 5" descr="LD logo hi res color.jpg.jpg">
            <a:extLst>
              <a:ext uri="{FF2B5EF4-FFF2-40B4-BE49-F238E27FC236}">
                <a16:creationId xmlns:a16="http://schemas.microsoft.com/office/drawing/2014/main" xmlns="" id="{639909F8-9E7E-4936-8BB2-5E33953275E8}"/>
              </a:ext>
            </a:extLst>
          </p:cNvPr>
          <p:cNvPicPr>
            <a:picLocks noChangeAspect="1"/>
          </p:cNvPicPr>
          <p:nvPr userDrawn="1"/>
        </p:nvPicPr>
        <p:blipFill>
          <a:blip r:embed="rId2" cstate="print"/>
          <a:stretch>
            <a:fillRect/>
          </a:stretch>
        </p:blipFill>
        <p:spPr>
          <a:xfrm>
            <a:off x="7776928" y="4745213"/>
            <a:ext cx="986073" cy="155731"/>
          </a:xfrm>
          <a:prstGeom prst="rect">
            <a:avLst/>
          </a:prstGeom>
        </p:spPr>
      </p:pic>
    </p:spTree>
    <p:extLst>
      <p:ext uri="{BB962C8B-B14F-4D97-AF65-F5344CB8AC3E}">
        <p14:creationId xmlns:p14="http://schemas.microsoft.com/office/powerpoint/2010/main" xmlns="" val="294349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23" name="Slide Number Placeholder 22"/>
          <p:cNvSpPr>
            <a:spLocks noGrp="1"/>
          </p:cNvSpPr>
          <p:nvPr>
            <p:ph type="sldNum" sz="quarter" idx="4"/>
          </p:nvPr>
        </p:nvSpPr>
        <p:spPr>
          <a:xfrm>
            <a:off x="0" y="1123508"/>
            <a:ext cx="533400" cy="183357"/>
          </a:xfrm>
          <a:prstGeom prst="rect">
            <a:avLst/>
          </a:prstGeom>
        </p:spPr>
        <p:txBody>
          <a:bodyPr vert="horz" anchor="ctr" anchorCtr="0">
            <a:noAutofit/>
          </a:bodyPr>
          <a:lstStyle>
            <a:lvl1pPr algn="ctr">
              <a:defRPr sz="900" b="0">
                <a:solidFill>
                  <a:srgbClr val="FFFFFF"/>
                </a:solidFill>
              </a:defRPr>
            </a:lvl1pPr>
            <a:extLst/>
          </a:lstStyle>
          <a:p>
            <a:fld id="{8F82E0A0-C266-4798-8C8F-B9F91E9DA37E}" type="slidenum">
              <a:rPr lang="en-US" smtClean="0"/>
              <a:pPr/>
              <a:t>‹#›</a:t>
            </a:fld>
            <a:endParaRPr lang="en-US" dirty="0"/>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p>
            <a:r>
              <a:rPr lang="en-US" dirty="0"/>
              <a:t>Click to edit Master title style</a:t>
            </a:r>
          </a:p>
        </p:txBody>
      </p:sp>
      <p:pic>
        <p:nvPicPr>
          <p:cNvPr id="11" name="Picture 10" descr="LD logo hi res color.jpg.jpg">
            <a:extLst>
              <a:ext uri="{FF2B5EF4-FFF2-40B4-BE49-F238E27FC236}">
                <a16:creationId xmlns:a16="http://schemas.microsoft.com/office/drawing/2014/main" xmlns="" id="{64ED03B5-2F8E-409C-8E49-907B840D8A41}"/>
              </a:ext>
            </a:extLst>
          </p:cNvPr>
          <p:cNvPicPr>
            <a:picLocks noChangeAspect="1"/>
          </p:cNvPicPr>
          <p:nvPr userDrawn="1"/>
        </p:nvPicPr>
        <p:blipFill>
          <a:blip r:embed="rId14" cstate="print"/>
          <a:stretch>
            <a:fillRect/>
          </a:stretch>
        </p:blipFill>
        <p:spPr>
          <a:xfrm>
            <a:off x="7776927" y="4779500"/>
            <a:ext cx="986073" cy="155731"/>
          </a:xfrm>
          <a:prstGeom prst="rect">
            <a:avLst/>
          </a:prstGeom>
        </p:spPr>
      </p:pic>
    </p:spTree>
    <p:extLst>
      <p:ext uri="{BB962C8B-B14F-4D97-AF65-F5344CB8AC3E}">
        <p14:creationId xmlns:p14="http://schemas.microsoft.com/office/powerpoint/2010/main" xmlns="" val="3879798026"/>
      </p:ext>
    </p:extLst>
  </p:cSld>
  <p:clrMap bg1="lt1" tx1="dk1" bg2="lt2" tx2="dk2" accent1="accent1" accent2="accent2" accent3="accent3" accent4="accent4" accent5="accent5" accent6="accent6" hlink="hlink" folHlink="folHlink"/>
  <p:sldLayoutIdLst>
    <p:sldLayoutId id="2147484036" r:id="rId1"/>
    <p:sldLayoutId id="2147484037" r:id="rId2"/>
    <p:sldLayoutId id="2147484046" r:id="rId3"/>
    <p:sldLayoutId id="2147484039" r:id="rId4"/>
    <p:sldLayoutId id="2147484040" r:id="rId5"/>
    <p:sldLayoutId id="2147484041" r:id="rId6"/>
    <p:sldLayoutId id="2147484042" r:id="rId7"/>
    <p:sldLayoutId id="2147484049" r:id="rId8"/>
    <p:sldLayoutId id="2147484051" r:id="rId9"/>
    <p:sldLayoutId id="2147484047" r:id="rId10"/>
    <p:sldLayoutId id="2147484048" r:id="rId11"/>
    <p:sldLayoutId id="2147484045" r:id="rId12"/>
  </p:sldLayoutIdLst>
  <p:hf hdr="0" dt="0"/>
  <p:txStyles>
    <p:titleStyle>
      <a:lvl1pPr algn="l" rtl="0" eaLnBrk="1" latinLnBrk="0" hangingPunct="1">
        <a:spcBef>
          <a:spcPct val="0"/>
        </a:spcBef>
        <a:buNone/>
        <a:defRPr sz="3600" kern="1200">
          <a:solidFill>
            <a:schemeClr val="tx1"/>
          </a:solidFill>
          <a:latin typeface="+mj-lt"/>
          <a:ea typeface="+mj-ea"/>
          <a:cs typeface="+mj-cs"/>
        </a:defRPr>
      </a:lvl1pPr>
      <a:extLst/>
    </p:titleStyle>
    <p:bodyStyle>
      <a:lvl1pPr marL="320024" indent="-320024" algn="l" rtl="0" eaLnBrk="1" latinLnBrk="0" hangingPunct="1">
        <a:spcBef>
          <a:spcPts val="700"/>
        </a:spcBef>
        <a:buClr>
          <a:schemeClr val="accent2"/>
        </a:buClr>
        <a:buSzPct val="60000"/>
        <a:buFont typeface="Wingdings" panose="05000000000000000000" pitchFamily="2" charset="2"/>
        <a:buChar char="Ø"/>
        <a:defRPr sz="2900" kern="1200">
          <a:solidFill>
            <a:schemeClr val="tx1"/>
          </a:solidFill>
          <a:latin typeface="+mn-lt"/>
          <a:ea typeface="+mn-ea"/>
          <a:cs typeface="+mn-cs"/>
        </a:defRPr>
      </a:lvl1pPr>
      <a:lvl2pPr marL="640048" indent="-274307" algn="l" rtl="0" eaLnBrk="1" latinLnBrk="0" hangingPunct="1">
        <a:spcBef>
          <a:spcPts val="550"/>
        </a:spcBef>
        <a:buClr>
          <a:schemeClr val="accent1"/>
        </a:buClr>
        <a:buSzPct val="70000"/>
        <a:buFont typeface="Wingdings" panose="05000000000000000000" pitchFamily="2" charset="2"/>
        <a:buChar char="Ø"/>
        <a:defRPr sz="2600" kern="1200">
          <a:solidFill>
            <a:schemeClr val="tx1"/>
          </a:solidFill>
          <a:latin typeface="+mn-lt"/>
          <a:ea typeface="+mn-ea"/>
          <a:cs typeface="+mn-cs"/>
        </a:defRPr>
      </a:lvl2pPr>
      <a:lvl3pPr marL="914355" indent="-228588" algn="l" rtl="0" eaLnBrk="1" latinLnBrk="0" hangingPunct="1">
        <a:spcBef>
          <a:spcPts val="500"/>
        </a:spcBef>
        <a:buClr>
          <a:schemeClr val="accent2"/>
        </a:buClr>
        <a:buSzPct val="75000"/>
        <a:buFont typeface="Wingdings" panose="05000000000000000000" pitchFamily="2" charset="2"/>
        <a:buChar char="Ø"/>
        <a:defRPr sz="2300" kern="1200">
          <a:solidFill>
            <a:schemeClr val="tx1"/>
          </a:solidFill>
          <a:latin typeface="+mn-lt"/>
          <a:ea typeface="+mn-ea"/>
          <a:cs typeface="+mn-cs"/>
        </a:defRPr>
      </a:lvl3pPr>
      <a:lvl4pPr marL="1371532" indent="-228588" algn="l" rtl="0" eaLnBrk="1" latinLnBrk="0" hangingPunct="1">
        <a:spcBef>
          <a:spcPts val="400"/>
        </a:spcBef>
        <a:buClr>
          <a:schemeClr val="accent3"/>
        </a:buClr>
        <a:buSzPct val="75000"/>
        <a:buFont typeface="Wingdings" panose="05000000000000000000" pitchFamily="2" charset="2"/>
        <a:buChar char="Ø"/>
        <a:defRPr sz="2000" kern="1200">
          <a:solidFill>
            <a:schemeClr val="tx1"/>
          </a:solidFill>
          <a:latin typeface="+mn-lt"/>
          <a:ea typeface="+mn-ea"/>
          <a:cs typeface="+mn-cs"/>
        </a:defRPr>
      </a:lvl4pPr>
      <a:lvl5pPr marL="1828709" indent="-228588" algn="l" rtl="0" eaLnBrk="1" latinLnBrk="0" hangingPunct="1">
        <a:spcBef>
          <a:spcPts val="400"/>
        </a:spcBef>
        <a:buClr>
          <a:schemeClr val="accent4"/>
        </a:buClr>
        <a:buSzPct val="65000"/>
        <a:buFont typeface="Wingdings" panose="05000000000000000000" pitchFamily="2" charset="2"/>
        <a:buChar char="Ø"/>
        <a:defRPr sz="2000" kern="1200">
          <a:solidFill>
            <a:schemeClr val="tx1"/>
          </a:solidFill>
          <a:latin typeface="+mn-lt"/>
          <a:ea typeface="+mn-ea"/>
          <a:cs typeface="+mn-cs"/>
        </a:defRPr>
      </a:lvl5pPr>
      <a:lvl6pPr marL="2103016" indent="-228588"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322" indent="-228588"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628" indent="-228588"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5934" indent="-228588"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178" algn="l" rtl="0" eaLnBrk="1" hangingPunct="1">
        <a:defRPr kern="1200">
          <a:solidFill>
            <a:schemeClr val="tx1"/>
          </a:solidFill>
          <a:latin typeface="+mn-lt"/>
          <a:ea typeface="+mn-ea"/>
          <a:cs typeface="+mn-cs"/>
        </a:defRPr>
      </a:lvl2pPr>
      <a:lvl3pPr marL="914355" algn="l" rtl="0" eaLnBrk="1" hangingPunct="1">
        <a:defRPr kern="1200">
          <a:solidFill>
            <a:schemeClr val="tx1"/>
          </a:solidFill>
          <a:latin typeface="+mn-lt"/>
          <a:ea typeface="+mn-ea"/>
          <a:cs typeface="+mn-cs"/>
        </a:defRPr>
      </a:lvl3pPr>
      <a:lvl4pPr marL="1371532" algn="l" rtl="0" eaLnBrk="1" hangingPunct="1">
        <a:defRPr kern="1200">
          <a:solidFill>
            <a:schemeClr val="tx1"/>
          </a:solidFill>
          <a:latin typeface="+mn-lt"/>
          <a:ea typeface="+mn-ea"/>
          <a:cs typeface="+mn-cs"/>
        </a:defRPr>
      </a:lvl4pPr>
      <a:lvl5pPr marL="1828709" algn="l" rtl="0" eaLnBrk="1" hangingPunct="1">
        <a:defRPr kern="1200">
          <a:solidFill>
            <a:schemeClr val="tx1"/>
          </a:solidFill>
          <a:latin typeface="+mn-lt"/>
          <a:ea typeface="+mn-ea"/>
          <a:cs typeface="+mn-cs"/>
        </a:defRPr>
      </a:lvl5pPr>
      <a:lvl6pPr marL="2285886" algn="l" rtl="0" eaLnBrk="1" hangingPunct="1">
        <a:defRPr kern="1200">
          <a:solidFill>
            <a:schemeClr val="tx1"/>
          </a:solidFill>
          <a:latin typeface="+mn-lt"/>
          <a:ea typeface="+mn-ea"/>
          <a:cs typeface="+mn-cs"/>
        </a:defRPr>
      </a:lvl6pPr>
      <a:lvl7pPr marL="2743064" algn="l" rtl="0" eaLnBrk="1" hangingPunct="1">
        <a:defRPr kern="1200">
          <a:solidFill>
            <a:schemeClr val="tx1"/>
          </a:solidFill>
          <a:latin typeface="+mn-lt"/>
          <a:ea typeface="+mn-ea"/>
          <a:cs typeface="+mn-cs"/>
        </a:defRPr>
      </a:lvl7pPr>
      <a:lvl8pPr marL="3200240" algn="l" rtl="0" eaLnBrk="1" hangingPunct="1">
        <a:defRPr kern="1200">
          <a:solidFill>
            <a:schemeClr val="tx1"/>
          </a:solidFill>
          <a:latin typeface="+mn-lt"/>
          <a:ea typeface="+mn-ea"/>
          <a:cs typeface="+mn-cs"/>
        </a:defRPr>
      </a:lvl8pPr>
      <a:lvl9pPr marL="3657418"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xmlns="" id="{D517A5A8-5D20-4EA6-8090-9B284CBD809C}"/>
              </a:ext>
            </a:extLst>
          </p:cNvPr>
          <p:cNvSpPr>
            <a:spLocks noGrp="1"/>
          </p:cNvSpPr>
          <p:nvPr>
            <p:ph type="subTitle" idx="1"/>
          </p:nvPr>
        </p:nvSpPr>
        <p:spPr/>
        <p:txBody>
          <a:bodyPr>
            <a:normAutofit lnSpcReduction="10000"/>
          </a:bodyPr>
          <a:lstStyle/>
          <a:p>
            <a:pPr algn="ctr"/>
            <a:r>
              <a:rPr lang="en-US" dirty="0"/>
              <a:t>September, 2020</a:t>
            </a:r>
          </a:p>
        </p:txBody>
      </p:sp>
      <p:sp>
        <p:nvSpPr>
          <p:cNvPr id="6" name="Title 5">
            <a:extLst>
              <a:ext uri="{FF2B5EF4-FFF2-40B4-BE49-F238E27FC236}">
                <a16:creationId xmlns:a16="http://schemas.microsoft.com/office/drawing/2014/main" xmlns="" id="{13BFD673-FD33-474A-9884-3D30E81B9743}"/>
              </a:ext>
            </a:extLst>
          </p:cNvPr>
          <p:cNvSpPr>
            <a:spLocks noGrp="1"/>
          </p:cNvSpPr>
          <p:nvPr>
            <p:ph type="title"/>
          </p:nvPr>
        </p:nvSpPr>
        <p:spPr>
          <a:xfrm>
            <a:off x="304800" y="562475"/>
            <a:ext cx="8572500" cy="1028700"/>
          </a:xfrm>
        </p:spPr>
        <p:txBody>
          <a:bodyPr>
            <a:normAutofit fontScale="90000"/>
          </a:bodyPr>
          <a:lstStyle/>
          <a:p>
            <a:pPr algn="ctr"/>
            <a:r>
              <a:rPr lang="en-US" sz="3150" dirty="0">
                <a:solidFill>
                  <a:schemeClr val="bg1"/>
                </a:solidFill>
              </a:rPr>
              <a:t>2020 New Mexico </a:t>
            </a:r>
            <a:br>
              <a:rPr lang="en-US" sz="3150" dirty="0">
                <a:solidFill>
                  <a:schemeClr val="bg1"/>
                </a:solidFill>
              </a:rPr>
            </a:br>
            <a:r>
              <a:rPr lang="en-US" sz="3150" dirty="0">
                <a:solidFill>
                  <a:schemeClr val="bg1"/>
                </a:solidFill>
              </a:rPr>
              <a:t>Redistricting survey</a:t>
            </a:r>
            <a:endParaRPr lang="en-US" sz="3150" dirty="0"/>
          </a:p>
        </p:txBody>
      </p:sp>
      <p:pic>
        <p:nvPicPr>
          <p:cNvPr id="8" name="Picture 7" descr="LD logo hi res color.jpg.jpg">
            <a:extLst>
              <a:ext uri="{FF2B5EF4-FFF2-40B4-BE49-F238E27FC236}">
                <a16:creationId xmlns:a16="http://schemas.microsoft.com/office/drawing/2014/main" xmlns="" id="{F3CF782A-18EA-4F41-9D8D-0222C0C528B3}"/>
              </a:ext>
            </a:extLst>
          </p:cNvPr>
          <p:cNvPicPr>
            <a:picLocks noChangeAspect="1"/>
          </p:cNvPicPr>
          <p:nvPr/>
        </p:nvPicPr>
        <p:blipFill>
          <a:blip r:embed="rId3" cstate="print"/>
          <a:stretch>
            <a:fillRect/>
          </a:stretch>
        </p:blipFill>
        <p:spPr>
          <a:xfrm>
            <a:off x="2908487" y="3751325"/>
            <a:ext cx="3796818" cy="599632"/>
          </a:xfrm>
          <a:prstGeom prst="rect">
            <a:avLst/>
          </a:prstGeom>
        </p:spPr>
      </p:pic>
      <p:pic>
        <p:nvPicPr>
          <p:cNvPr id="1026" name="Picture 2" descr="UNM Center for Social Policy - Home | Facebook">
            <a:extLst>
              <a:ext uri="{FF2B5EF4-FFF2-40B4-BE49-F238E27FC236}">
                <a16:creationId xmlns:a16="http://schemas.microsoft.com/office/drawing/2014/main" xmlns="" id="{1AB4C21E-978D-CC47-8FB3-7144EC957C63}"/>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94042" y="1858396"/>
            <a:ext cx="1625708" cy="16257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686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44CB9D94-0DFF-4747-855D-4E6D28A82434}"/>
              </a:ext>
            </a:extLst>
          </p:cNvPr>
          <p:cNvSpPr>
            <a:spLocks noGrp="1"/>
          </p:cNvSpPr>
          <p:nvPr>
            <p:ph type="sldNum" sz="quarter" idx="12"/>
          </p:nvPr>
        </p:nvSpPr>
        <p:spPr/>
        <p:txBody>
          <a:bodyPr/>
          <a:lstStyle/>
          <a:p>
            <a:fld id="{8F82E0A0-C266-4798-8C8F-B9F91E9DA37E}" type="slidenum">
              <a:rPr lang="en-US" smtClean="0"/>
              <a:pPr/>
              <a:t>10</a:t>
            </a:fld>
            <a:endParaRPr lang="en-US" dirty="0"/>
          </a:p>
        </p:txBody>
      </p:sp>
      <p:graphicFrame>
        <p:nvGraphicFramePr>
          <p:cNvPr id="10" name="Content Placeholder 9">
            <a:extLst>
              <a:ext uri="{FF2B5EF4-FFF2-40B4-BE49-F238E27FC236}">
                <a16:creationId xmlns:a16="http://schemas.microsoft.com/office/drawing/2014/main" xmlns="" id="{B3276CF1-864F-344C-B2AD-F60C523F3817}"/>
              </a:ext>
            </a:extLst>
          </p:cNvPr>
          <p:cNvGraphicFramePr>
            <a:graphicFrameLocks noGrp="1"/>
          </p:cNvGraphicFramePr>
          <p:nvPr>
            <p:ph sz="quarter" idx="13"/>
            <p:extLst>
              <p:ext uri="{D42A27DB-BD31-4B8C-83A1-F6EECF244321}">
                <p14:modId xmlns:p14="http://schemas.microsoft.com/office/powerpoint/2010/main" xmlns="" val="3051688629"/>
              </p:ext>
            </p:extLst>
          </p:nvPr>
        </p:nvGraphicFramePr>
        <p:xfrm>
          <a:off x="495300" y="614097"/>
          <a:ext cx="4046538" cy="407220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xmlns="" id="{E0CFCA8A-0E7A-4076-802E-9377ED27F85C}"/>
              </a:ext>
            </a:extLst>
          </p:cNvPr>
          <p:cNvSpPr>
            <a:spLocks noGrp="1"/>
          </p:cNvSpPr>
          <p:nvPr>
            <p:ph type="title"/>
          </p:nvPr>
        </p:nvSpPr>
        <p:spPr>
          <a:xfrm>
            <a:off x="348900" y="249493"/>
            <a:ext cx="8153402" cy="563913"/>
          </a:xfrm>
        </p:spPr>
        <p:txBody>
          <a:bodyPr anchor="t">
            <a:normAutofit/>
          </a:bodyPr>
          <a:lstStyle/>
          <a:p>
            <a:r>
              <a:rPr lang="en-US" sz="1800" b="1" dirty="0"/>
              <a:t>Views on Preserving Existing Districts</a:t>
            </a:r>
            <a:endParaRPr lang="en-US" dirty="0"/>
          </a:p>
        </p:txBody>
      </p:sp>
      <p:sp>
        <p:nvSpPr>
          <p:cNvPr id="8" name="Rounded Rectangle 7">
            <a:extLst>
              <a:ext uri="{FF2B5EF4-FFF2-40B4-BE49-F238E27FC236}">
                <a16:creationId xmlns:a16="http://schemas.microsoft.com/office/drawing/2014/main" xmlns="" id="{D877F6B8-4078-664B-A81E-4354A8E39474}"/>
              </a:ext>
            </a:extLst>
          </p:cNvPr>
          <p:cNvSpPr/>
          <p:nvPr/>
        </p:nvSpPr>
        <p:spPr>
          <a:xfrm>
            <a:off x="4748880" y="607305"/>
            <a:ext cx="4046220" cy="9935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rPr>
              <a:t>“No,</a:t>
            </a:r>
            <a:r>
              <a:rPr lang="en-US" sz="1200" i="1" dirty="0">
                <a:solidFill>
                  <a:schemeClr val="bg1"/>
                </a:solidFill>
              </a:rPr>
              <a:t> partisanship or incumbency should be considered when developing districts. It is unfair to create a district specifically to elect a person from a chosen party.”</a:t>
            </a:r>
            <a:r>
              <a:rPr lang="en-US" sz="1200" dirty="0">
                <a:solidFill>
                  <a:schemeClr val="bg1"/>
                </a:solidFill>
              </a:rPr>
              <a:t> </a:t>
            </a:r>
          </a:p>
        </p:txBody>
      </p:sp>
      <p:sp>
        <p:nvSpPr>
          <p:cNvPr id="13" name="Content Placeholder 12">
            <a:extLst>
              <a:ext uri="{FF2B5EF4-FFF2-40B4-BE49-F238E27FC236}">
                <a16:creationId xmlns:a16="http://schemas.microsoft.com/office/drawing/2014/main" xmlns="" id="{B2063C32-1000-BD41-AAFE-721E2842C56A}"/>
              </a:ext>
            </a:extLst>
          </p:cNvPr>
          <p:cNvSpPr>
            <a:spLocks noGrp="1"/>
          </p:cNvSpPr>
          <p:nvPr>
            <p:ph sz="quarter" idx="14"/>
          </p:nvPr>
        </p:nvSpPr>
        <p:spPr>
          <a:xfrm>
            <a:off x="4748880" y="3542630"/>
            <a:ext cx="4046220" cy="9935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i="1" dirty="0"/>
              <a:t>“I think district lines should be drawn by an independent third party, to mitigate the issue of partisanship.”</a:t>
            </a:r>
            <a:endParaRPr lang="en-US" sz="1400" dirty="0"/>
          </a:p>
          <a:p>
            <a:endParaRPr lang="en-US" dirty="0"/>
          </a:p>
        </p:txBody>
      </p:sp>
      <p:sp>
        <p:nvSpPr>
          <p:cNvPr id="14" name="Rounded Rectangle 13">
            <a:extLst>
              <a:ext uri="{FF2B5EF4-FFF2-40B4-BE49-F238E27FC236}">
                <a16:creationId xmlns:a16="http://schemas.microsoft.com/office/drawing/2014/main" xmlns="" id="{C34C9BA4-FF17-9441-9037-01CEEFED737B}"/>
              </a:ext>
            </a:extLst>
          </p:cNvPr>
          <p:cNvSpPr/>
          <p:nvPr/>
        </p:nvSpPr>
        <p:spPr>
          <a:xfrm>
            <a:off x="4748880" y="1752581"/>
            <a:ext cx="4046220" cy="1638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a:solidFill>
                  <a:schemeClr val="bg1"/>
                </a:solidFill>
              </a:rPr>
              <a:t>“Although</a:t>
            </a:r>
            <a:r>
              <a:rPr lang="en-US" sz="1200" i="1">
                <a:solidFill>
                  <a:schemeClr val="bg1"/>
                </a:solidFill>
              </a:rPr>
              <a:t> I do feel that districts should be made politically competitive in order to accurately represent the political views of residents in each district I also agree with the fact that political affiliation should not be the biggest factor for re-designating districts and that the biggest factor should be protecting groups of interest.”</a:t>
            </a:r>
            <a:r>
              <a:rPr lang="en-US" sz="1200">
                <a:solidFill>
                  <a:schemeClr val="bg1"/>
                </a:solidFill>
              </a:rPr>
              <a:t> </a:t>
            </a:r>
            <a:endParaRPr lang="en-US" sz="1200" dirty="0">
              <a:solidFill>
                <a:schemeClr val="bg1"/>
              </a:solidFill>
            </a:endParaRPr>
          </a:p>
        </p:txBody>
      </p:sp>
    </p:spTree>
    <p:extLst>
      <p:ext uri="{BB962C8B-B14F-4D97-AF65-F5344CB8AC3E}">
        <p14:creationId xmlns:p14="http://schemas.microsoft.com/office/powerpoint/2010/main" xmlns="" val="3131853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F40983AE-AD93-8F42-BA27-EC3C6995FF91}"/>
              </a:ext>
            </a:extLst>
          </p:cNvPr>
          <p:cNvSpPr>
            <a:spLocks noGrp="1"/>
          </p:cNvSpPr>
          <p:nvPr>
            <p:ph type="sldNum" sz="quarter" idx="12"/>
          </p:nvPr>
        </p:nvSpPr>
        <p:spPr/>
        <p:txBody>
          <a:bodyPr/>
          <a:lstStyle/>
          <a:p>
            <a:fld id="{A3F7CB7D-F184-43C7-B6FD-03D728E1BBFF}" type="slidenum">
              <a:rPr lang="en-US" smtClean="0">
                <a:solidFill>
                  <a:schemeClr val="tx2"/>
                </a:solidFill>
              </a:rPr>
              <a:pPr/>
              <a:t>11</a:t>
            </a:fld>
            <a:endParaRPr lang="en-US" dirty="0">
              <a:solidFill>
                <a:schemeClr val="tx2"/>
              </a:solidFill>
            </a:endParaRPr>
          </a:p>
        </p:txBody>
      </p:sp>
      <p:sp>
        <p:nvSpPr>
          <p:cNvPr id="4" name="Title 1">
            <a:extLst>
              <a:ext uri="{FF2B5EF4-FFF2-40B4-BE49-F238E27FC236}">
                <a16:creationId xmlns:a16="http://schemas.microsoft.com/office/drawing/2014/main" xmlns="" id="{782A929E-508E-AC4A-BD94-9492A02CDE04}"/>
              </a:ext>
            </a:extLst>
          </p:cNvPr>
          <p:cNvSpPr txBox="1">
            <a:spLocks/>
          </p:cNvSpPr>
          <p:nvPr/>
        </p:nvSpPr>
        <p:spPr>
          <a:xfrm>
            <a:off x="348899" y="249493"/>
            <a:ext cx="8493175" cy="563913"/>
          </a:xfrm>
          <a:prstGeom prst="rect">
            <a:avLst/>
          </a:prstGeom>
        </p:spPr>
        <p:txBody>
          <a:bodyPr anchor="t">
            <a:normAutofit fontScale="55000" lnSpcReduction="20000"/>
          </a:bodyPr>
          <a:lstStyle>
            <a:lvl1pPr algn="l" rtl="0" eaLnBrk="1" latinLnBrk="0" hangingPunct="1">
              <a:spcBef>
                <a:spcPct val="0"/>
              </a:spcBef>
              <a:buNone/>
              <a:defRPr sz="3600" kern="1200">
                <a:solidFill>
                  <a:schemeClr val="tx1"/>
                </a:solidFill>
                <a:latin typeface="+mj-lt"/>
                <a:ea typeface="+mj-ea"/>
                <a:cs typeface="+mj-cs"/>
              </a:defRPr>
            </a:lvl1pPr>
            <a:extLst/>
          </a:lstStyle>
          <a:p>
            <a:pPr algn="ctr"/>
            <a:r>
              <a:rPr lang="en-US" sz="3200" b="1" dirty="0"/>
              <a:t>Views on Preserving Existing Districts Among</a:t>
            </a:r>
          </a:p>
          <a:p>
            <a:pPr algn="ctr"/>
            <a:r>
              <a:rPr lang="en-US" sz="1800" b="1" dirty="0"/>
              <a:t> </a:t>
            </a:r>
          </a:p>
          <a:p>
            <a:r>
              <a:rPr lang="en-US" sz="1800" b="1" dirty="0"/>
              <a:t>                           Advisory Committee Applicants			                  State Electorate</a:t>
            </a:r>
            <a:endParaRPr lang="en-US" dirty="0"/>
          </a:p>
        </p:txBody>
      </p:sp>
      <p:graphicFrame>
        <p:nvGraphicFramePr>
          <p:cNvPr id="5" name="Content Placeholder 9">
            <a:extLst>
              <a:ext uri="{FF2B5EF4-FFF2-40B4-BE49-F238E27FC236}">
                <a16:creationId xmlns:a16="http://schemas.microsoft.com/office/drawing/2014/main" xmlns="" id="{1C4C6B4A-D49D-3240-8C38-BC5EC3C1BC0E}"/>
              </a:ext>
            </a:extLst>
          </p:cNvPr>
          <p:cNvGraphicFramePr>
            <a:graphicFrameLocks/>
          </p:cNvGraphicFramePr>
          <p:nvPr>
            <p:extLst>
              <p:ext uri="{D42A27DB-BD31-4B8C-83A1-F6EECF244321}">
                <p14:modId xmlns:p14="http://schemas.microsoft.com/office/powerpoint/2010/main" xmlns="" val="3919107154"/>
              </p:ext>
            </p:extLst>
          </p:nvPr>
        </p:nvGraphicFramePr>
        <p:xfrm>
          <a:off x="5179444" y="914840"/>
          <a:ext cx="4046538" cy="40722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xmlns="" id="{B3276CF1-864F-344C-B2AD-F60C523F3817}"/>
              </a:ext>
            </a:extLst>
          </p:cNvPr>
          <p:cNvGraphicFramePr>
            <a:graphicFrameLocks/>
          </p:cNvGraphicFramePr>
          <p:nvPr>
            <p:extLst>
              <p:ext uri="{D42A27DB-BD31-4B8C-83A1-F6EECF244321}">
                <p14:modId xmlns:p14="http://schemas.microsoft.com/office/powerpoint/2010/main" xmlns="" val="2141547836"/>
              </p:ext>
            </p:extLst>
          </p:nvPr>
        </p:nvGraphicFramePr>
        <p:xfrm>
          <a:off x="366959" y="1034144"/>
          <a:ext cx="4978926" cy="37950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400296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BFBFB"/>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A57E8EC5-B022-49BE-85AF-3A857A33A805}"/>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3F7CB7D-F184-43C7-B6FD-03D728E1BBFF}" type="slidenum">
              <a:rPr kumimoji="0" lang="en-US" sz="900" b="0" i="0" u="none" strike="noStrike" kern="1200" cap="none" spc="0" normalizeH="0" baseline="0" noProof="0" smtClean="0">
                <a:ln>
                  <a:noFill/>
                </a:ln>
                <a:solidFill>
                  <a:srgbClr val="DEF5FA"/>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dirty="0">
              <a:ln>
                <a:noFill/>
              </a:ln>
              <a:solidFill>
                <a:srgbClr val="DEF5FA"/>
              </a:solidFill>
              <a:effectLst/>
              <a:uLnTx/>
              <a:uFillTx/>
              <a:latin typeface="Arial" panose="020B0604020202020204"/>
              <a:ea typeface="+mn-ea"/>
              <a:cs typeface="+mn-cs"/>
            </a:endParaRPr>
          </a:p>
        </p:txBody>
      </p:sp>
      <p:sp>
        <p:nvSpPr>
          <p:cNvPr id="5" name="Title 4">
            <a:extLst>
              <a:ext uri="{FF2B5EF4-FFF2-40B4-BE49-F238E27FC236}">
                <a16:creationId xmlns:a16="http://schemas.microsoft.com/office/drawing/2014/main" xmlns="" id="{CCD346B3-B39C-4B8B-8791-D8B558870FE5}"/>
              </a:ext>
            </a:extLst>
          </p:cNvPr>
          <p:cNvSpPr>
            <a:spLocks noGrp="1"/>
          </p:cNvSpPr>
          <p:nvPr>
            <p:ph type="title"/>
          </p:nvPr>
        </p:nvSpPr>
        <p:spPr>
          <a:xfrm>
            <a:off x="942753" y="1410587"/>
            <a:ext cx="6867747" cy="1562100"/>
          </a:xfrm>
        </p:spPr>
        <p:txBody>
          <a:bodyPr>
            <a:normAutofit/>
          </a:bodyPr>
          <a:lstStyle/>
          <a:p>
            <a:r>
              <a:rPr lang="en-US" sz="2800" dirty="0">
                <a:solidFill>
                  <a:schemeClr val="bg1"/>
                </a:solidFill>
              </a:rPr>
              <a:t>The use of incumbent address in the drawing of districts</a:t>
            </a:r>
          </a:p>
        </p:txBody>
      </p:sp>
      <p:pic>
        <p:nvPicPr>
          <p:cNvPr id="4" name="Picture 3" descr="LD logo hi res color.jpg.jpg">
            <a:extLst>
              <a:ext uri="{FF2B5EF4-FFF2-40B4-BE49-F238E27FC236}">
                <a16:creationId xmlns:a16="http://schemas.microsoft.com/office/drawing/2014/main" xmlns="" id="{F3CF782A-18EA-4F41-9D8D-0222C0C528B3}"/>
              </a:ext>
            </a:extLst>
          </p:cNvPr>
          <p:cNvPicPr>
            <a:picLocks noChangeAspect="1"/>
          </p:cNvPicPr>
          <p:nvPr/>
        </p:nvPicPr>
        <p:blipFill>
          <a:blip r:embed="rId2" cstate="print"/>
          <a:stretch>
            <a:fillRect/>
          </a:stretch>
        </p:blipFill>
        <p:spPr>
          <a:xfrm>
            <a:off x="5983126" y="171450"/>
            <a:ext cx="2436974" cy="384871"/>
          </a:xfrm>
          <a:prstGeom prst="rect">
            <a:avLst/>
          </a:prstGeom>
        </p:spPr>
      </p:pic>
    </p:spTree>
    <p:extLst>
      <p:ext uri="{BB962C8B-B14F-4D97-AF65-F5344CB8AC3E}">
        <p14:creationId xmlns:p14="http://schemas.microsoft.com/office/powerpoint/2010/main" xmlns="" val="3453189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62B3109-D6D1-244C-97A8-29680927D2A9}"/>
              </a:ext>
            </a:extLst>
          </p:cNvPr>
          <p:cNvSpPr>
            <a:spLocks noGrp="1"/>
          </p:cNvSpPr>
          <p:nvPr>
            <p:ph type="sldNum" sz="quarter" idx="12"/>
          </p:nvPr>
        </p:nvSpPr>
        <p:spPr/>
        <p:txBody>
          <a:bodyPr/>
          <a:lstStyle/>
          <a:p>
            <a:fld id="{A3F7CB7D-F184-43C7-B6FD-03D728E1BBFF}" type="slidenum">
              <a:rPr lang="en-US" smtClean="0">
                <a:solidFill>
                  <a:schemeClr val="tx2"/>
                </a:solidFill>
              </a:rPr>
              <a:pPr/>
              <a:t>13</a:t>
            </a:fld>
            <a:endParaRPr lang="en-US" dirty="0">
              <a:solidFill>
                <a:schemeClr val="tx2"/>
              </a:solidFill>
            </a:endParaRPr>
          </a:p>
        </p:txBody>
      </p:sp>
      <p:sp>
        <p:nvSpPr>
          <p:cNvPr id="4" name="Title 3">
            <a:extLst>
              <a:ext uri="{FF2B5EF4-FFF2-40B4-BE49-F238E27FC236}">
                <a16:creationId xmlns:a16="http://schemas.microsoft.com/office/drawing/2014/main" xmlns="" id="{6CD76BCF-9D44-D541-BC05-08E611EF63B6}"/>
              </a:ext>
            </a:extLst>
          </p:cNvPr>
          <p:cNvSpPr>
            <a:spLocks noGrp="1"/>
          </p:cNvSpPr>
          <p:nvPr>
            <p:ph type="title"/>
          </p:nvPr>
        </p:nvSpPr>
        <p:spPr/>
        <p:txBody>
          <a:bodyPr anchor="ctr">
            <a:normAutofit/>
          </a:bodyPr>
          <a:lstStyle/>
          <a:p>
            <a:r>
              <a:rPr lang="en-US" b="1" dirty="0"/>
              <a:t>Drawing Maps Based on Lawmakers Home Address</a:t>
            </a:r>
            <a:br>
              <a:rPr lang="en-US" b="1" dirty="0"/>
            </a:br>
            <a:r>
              <a:rPr lang="en-US" sz="1200" dirty="0"/>
              <a:t>Which of the following best reflects your opinion about using the home addresses of current lawmakers as a factor in drawing their district's map? (Percentages Below Combine Definitely/Probably)</a:t>
            </a:r>
            <a:endParaRPr lang="en-US" dirty="0"/>
          </a:p>
        </p:txBody>
      </p:sp>
      <p:graphicFrame>
        <p:nvGraphicFramePr>
          <p:cNvPr id="9" name="Chart 8">
            <a:extLst>
              <a:ext uri="{FF2B5EF4-FFF2-40B4-BE49-F238E27FC236}">
                <a16:creationId xmlns:a16="http://schemas.microsoft.com/office/drawing/2014/main" xmlns="" id="{3F1623E8-D188-5A4A-88FD-99D55B76F41D}"/>
              </a:ext>
            </a:extLst>
          </p:cNvPr>
          <p:cNvGraphicFramePr>
            <a:graphicFrameLocks/>
          </p:cNvGraphicFramePr>
          <p:nvPr>
            <p:extLst>
              <p:ext uri="{D42A27DB-BD31-4B8C-83A1-F6EECF244321}">
                <p14:modId xmlns:p14="http://schemas.microsoft.com/office/powerpoint/2010/main" xmlns="" val="2309280758"/>
              </p:ext>
            </p:extLst>
          </p:nvPr>
        </p:nvGraphicFramePr>
        <p:xfrm>
          <a:off x="514350" y="979273"/>
          <a:ext cx="8115300" cy="3597811"/>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a:extLst>
              <a:ext uri="{FF2B5EF4-FFF2-40B4-BE49-F238E27FC236}">
                <a16:creationId xmlns:a16="http://schemas.microsoft.com/office/drawing/2014/main" xmlns="" id="{9B94A1FF-3EC0-6949-9D4C-0E18E3253B2D}"/>
              </a:ext>
            </a:extLst>
          </p:cNvPr>
          <p:cNvCxnSpPr>
            <a:cxnSpLocks/>
          </p:cNvCxnSpPr>
          <p:nvPr/>
        </p:nvCxnSpPr>
        <p:spPr>
          <a:xfrm>
            <a:off x="3842951" y="1754659"/>
            <a:ext cx="0" cy="2409568"/>
          </a:xfrm>
          <a:prstGeom prst="line">
            <a:avLst/>
          </a:prstGeom>
          <a:ln w="222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xmlns="" id="{D0185D9A-DCBA-E443-B2B3-D7DAB57B2B85}"/>
              </a:ext>
            </a:extLst>
          </p:cNvPr>
          <p:cNvSpPr txBox="1"/>
          <p:nvPr/>
        </p:nvSpPr>
        <p:spPr>
          <a:xfrm>
            <a:off x="914400" y="4577084"/>
            <a:ext cx="5954486" cy="300082"/>
          </a:xfrm>
          <a:prstGeom prst="rect">
            <a:avLst/>
          </a:prstGeom>
          <a:noFill/>
        </p:spPr>
        <p:txBody>
          <a:bodyPr wrap="square" rtlCol="0">
            <a:spAutoFit/>
          </a:bodyPr>
          <a:lstStyle/>
          <a:p>
            <a:r>
              <a:rPr lang="en-US" dirty="0"/>
              <a:t>Only 12% of Committee Applicants responded “Yes” </a:t>
            </a:r>
          </a:p>
        </p:txBody>
      </p:sp>
    </p:spTree>
    <p:extLst>
      <p:ext uri="{BB962C8B-B14F-4D97-AF65-F5344CB8AC3E}">
        <p14:creationId xmlns:p14="http://schemas.microsoft.com/office/powerpoint/2010/main" xmlns="" val="1222145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741784C-7DE5-1944-A891-465050C31F58}"/>
              </a:ext>
            </a:extLst>
          </p:cNvPr>
          <p:cNvSpPr>
            <a:spLocks noGrp="1"/>
          </p:cNvSpPr>
          <p:nvPr>
            <p:ph type="title"/>
          </p:nvPr>
        </p:nvSpPr>
        <p:spPr>
          <a:xfrm>
            <a:off x="138023" y="9906"/>
            <a:ext cx="8781690" cy="1005840"/>
          </a:xfrm>
        </p:spPr>
        <p:txBody>
          <a:bodyPr>
            <a:normAutofit/>
          </a:bodyPr>
          <a:lstStyle/>
          <a:p>
            <a:r>
              <a:rPr lang="en-US" sz="2400" b="1" dirty="0"/>
              <a:t>Comments about How to use Address the Creating of Maps</a:t>
            </a:r>
            <a:endParaRPr lang="en-US" sz="2400" dirty="0"/>
          </a:p>
        </p:txBody>
      </p:sp>
      <p:sp>
        <p:nvSpPr>
          <p:cNvPr id="2" name="Slide Number Placeholder 1">
            <a:extLst>
              <a:ext uri="{FF2B5EF4-FFF2-40B4-BE49-F238E27FC236}">
                <a16:creationId xmlns:a16="http://schemas.microsoft.com/office/drawing/2014/main" xmlns="" id="{D3CEDB61-9F66-C240-9430-DE99C80D6B1C}"/>
              </a:ext>
            </a:extLst>
          </p:cNvPr>
          <p:cNvSpPr>
            <a:spLocks noGrp="1"/>
          </p:cNvSpPr>
          <p:nvPr>
            <p:ph type="sldNum" sz="quarter" idx="12"/>
          </p:nvPr>
        </p:nvSpPr>
        <p:spPr/>
        <p:txBody>
          <a:bodyPr/>
          <a:lstStyle/>
          <a:p>
            <a:fld id="{A3F7CB7D-F184-43C7-B6FD-03D728E1BBFF}" type="slidenum">
              <a:rPr lang="en-US" smtClean="0">
                <a:solidFill>
                  <a:schemeClr val="tx2"/>
                </a:solidFill>
              </a:rPr>
              <a:pPr/>
              <a:t>14</a:t>
            </a:fld>
            <a:endParaRPr lang="en-US" dirty="0">
              <a:solidFill>
                <a:schemeClr val="tx2"/>
              </a:solidFill>
            </a:endParaRPr>
          </a:p>
        </p:txBody>
      </p:sp>
      <p:sp>
        <p:nvSpPr>
          <p:cNvPr id="9" name="Text Placeholder 8">
            <a:extLst>
              <a:ext uri="{FF2B5EF4-FFF2-40B4-BE49-F238E27FC236}">
                <a16:creationId xmlns:a16="http://schemas.microsoft.com/office/drawing/2014/main" xmlns="" id="{9930B5F1-62F3-574D-928B-6AF740152D5E}"/>
              </a:ext>
            </a:extLst>
          </p:cNvPr>
          <p:cNvSpPr>
            <a:spLocks noGrp="1"/>
          </p:cNvSpPr>
          <p:nvPr>
            <p:ph type="body" idx="1"/>
          </p:nvPr>
        </p:nvSpPr>
        <p:spPr/>
        <p:txBody>
          <a:bodyPr/>
          <a:lstStyle/>
          <a:p>
            <a:r>
              <a:rPr lang="en-US" dirty="0"/>
              <a:t>Overall lack of consensus across the electorate on support for using the addresses for the creation of maps and lack of clarity as on whether this would be useful to increase competitiveness of  the overall process</a:t>
            </a:r>
          </a:p>
        </p:txBody>
      </p:sp>
      <p:sp>
        <p:nvSpPr>
          <p:cNvPr id="17" name="Content Placeholder 16">
            <a:extLst>
              <a:ext uri="{FF2B5EF4-FFF2-40B4-BE49-F238E27FC236}">
                <a16:creationId xmlns:a16="http://schemas.microsoft.com/office/drawing/2014/main" xmlns="" id="{F650124C-05CA-144F-9592-4E37FAAAB1A2}"/>
              </a:ext>
            </a:extLst>
          </p:cNvPr>
          <p:cNvSpPr>
            <a:spLocks noGrp="1"/>
          </p:cNvSpPr>
          <p:nvPr>
            <p:ph sz="quarter" idx="13"/>
          </p:nvPr>
        </p:nvSpPr>
        <p:spPr>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r>
              <a:rPr lang="en-US" i="1" dirty="0"/>
              <a:t>“Lawmakers should live in the districts they run for office in, however their address should not matter in terms of the district that is defined.”</a:t>
            </a:r>
            <a:endParaRPr lang="en-US" dirty="0"/>
          </a:p>
          <a:p>
            <a:r>
              <a:rPr lang="en-US" i="1" dirty="0"/>
              <a:t>“It seems the use of addresses creates a powerful incentive to manipulate district lines for political gain.”</a:t>
            </a:r>
            <a:endParaRPr lang="en-US" dirty="0"/>
          </a:p>
          <a:p>
            <a:r>
              <a:rPr lang="en-US" i="1" dirty="0"/>
              <a:t>“It seems like the use of addresses is an excellent idea that will ensure fair selections.”</a:t>
            </a:r>
            <a:endParaRPr lang="en-US" dirty="0"/>
          </a:p>
          <a:p>
            <a:r>
              <a:rPr lang="en-US" i="1" dirty="0"/>
              <a:t>“I don't what to really say about this one I haven't really focused on it that much and it is complex</a:t>
            </a:r>
            <a:r>
              <a:rPr lang="en-US" dirty="0"/>
              <a:t> </a:t>
            </a:r>
          </a:p>
        </p:txBody>
      </p:sp>
    </p:spTree>
    <p:extLst>
      <p:ext uri="{BB962C8B-B14F-4D97-AF65-F5344CB8AC3E}">
        <p14:creationId xmlns:p14="http://schemas.microsoft.com/office/powerpoint/2010/main" xmlns="" val="1060720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A57E8EC5-B022-49BE-85AF-3A857A33A805}"/>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3F7CB7D-F184-43C7-B6FD-03D728E1BBFF}" type="slidenum">
              <a:rPr kumimoji="0" lang="en-US" sz="900" b="0" i="0" u="none" strike="noStrike" kern="1200" cap="none" spc="0" normalizeH="0" baseline="0" noProof="0" smtClean="0">
                <a:ln>
                  <a:noFill/>
                </a:ln>
                <a:solidFill>
                  <a:srgbClr val="DEF5FA"/>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dirty="0">
              <a:ln>
                <a:noFill/>
              </a:ln>
              <a:solidFill>
                <a:srgbClr val="DEF5FA"/>
              </a:solidFill>
              <a:effectLst/>
              <a:uLnTx/>
              <a:uFillTx/>
              <a:latin typeface="Arial" panose="020B0604020202020204"/>
              <a:ea typeface="+mn-ea"/>
              <a:cs typeface="+mn-cs"/>
            </a:endParaRPr>
          </a:p>
        </p:txBody>
      </p:sp>
      <p:sp>
        <p:nvSpPr>
          <p:cNvPr id="5" name="Title 4">
            <a:extLst>
              <a:ext uri="{FF2B5EF4-FFF2-40B4-BE49-F238E27FC236}">
                <a16:creationId xmlns:a16="http://schemas.microsoft.com/office/drawing/2014/main" xmlns="" id="{CCD346B3-B39C-4B8B-8791-D8B558870FE5}"/>
              </a:ext>
            </a:extLst>
          </p:cNvPr>
          <p:cNvSpPr>
            <a:spLocks noGrp="1"/>
          </p:cNvSpPr>
          <p:nvPr>
            <p:ph type="title"/>
          </p:nvPr>
        </p:nvSpPr>
        <p:spPr>
          <a:xfrm>
            <a:off x="189781" y="1410587"/>
            <a:ext cx="8954219" cy="1562100"/>
          </a:xfrm>
        </p:spPr>
        <p:txBody>
          <a:bodyPr>
            <a:normAutofit/>
          </a:bodyPr>
          <a:lstStyle/>
          <a:p>
            <a:r>
              <a:rPr lang="en-US" sz="2600" dirty="0">
                <a:solidFill>
                  <a:schemeClr val="bg1"/>
                </a:solidFill>
              </a:rPr>
              <a:t>The public’s role in the redistricting process</a:t>
            </a:r>
          </a:p>
        </p:txBody>
      </p:sp>
      <p:pic>
        <p:nvPicPr>
          <p:cNvPr id="4" name="Picture 3" descr="LD logo hi res color.jpg.jpg">
            <a:extLst>
              <a:ext uri="{FF2B5EF4-FFF2-40B4-BE49-F238E27FC236}">
                <a16:creationId xmlns:a16="http://schemas.microsoft.com/office/drawing/2014/main" xmlns="" id="{F3CF782A-18EA-4F41-9D8D-0222C0C528B3}"/>
              </a:ext>
            </a:extLst>
          </p:cNvPr>
          <p:cNvPicPr>
            <a:picLocks noChangeAspect="1"/>
          </p:cNvPicPr>
          <p:nvPr/>
        </p:nvPicPr>
        <p:blipFill>
          <a:blip r:embed="rId2" cstate="print"/>
          <a:stretch>
            <a:fillRect/>
          </a:stretch>
        </p:blipFill>
        <p:spPr>
          <a:xfrm>
            <a:off x="5564026" y="171450"/>
            <a:ext cx="2436974" cy="384871"/>
          </a:xfrm>
          <a:prstGeom prst="rect">
            <a:avLst/>
          </a:prstGeom>
        </p:spPr>
      </p:pic>
    </p:spTree>
    <p:extLst>
      <p:ext uri="{BB962C8B-B14F-4D97-AF65-F5344CB8AC3E}">
        <p14:creationId xmlns:p14="http://schemas.microsoft.com/office/powerpoint/2010/main" xmlns="" val="1775525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617A8F7A-E41E-C248-99FD-ECF78FBB10EE}"/>
              </a:ext>
            </a:extLst>
          </p:cNvPr>
          <p:cNvSpPr>
            <a:spLocks noGrp="1"/>
          </p:cNvSpPr>
          <p:nvPr>
            <p:ph type="sldNum" sz="quarter" idx="12"/>
          </p:nvPr>
        </p:nvSpPr>
        <p:spPr/>
        <p:txBody>
          <a:bodyPr/>
          <a:lstStyle/>
          <a:p>
            <a:fld id="{A3F7CB7D-F184-43C7-B6FD-03D728E1BBFF}" type="slidenum">
              <a:rPr lang="en-US" smtClean="0">
                <a:solidFill>
                  <a:schemeClr val="tx2"/>
                </a:solidFill>
              </a:rPr>
              <a:pPr/>
              <a:t>16</a:t>
            </a:fld>
            <a:endParaRPr lang="en-US" dirty="0">
              <a:solidFill>
                <a:schemeClr val="tx2"/>
              </a:solidFill>
            </a:endParaRPr>
          </a:p>
        </p:txBody>
      </p:sp>
      <p:sp>
        <p:nvSpPr>
          <p:cNvPr id="4" name="Title 3">
            <a:extLst>
              <a:ext uri="{FF2B5EF4-FFF2-40B4-BE49-F238E27FC236}">
                <a16:creationId xmlns:a16="http://schemas.microsoft.com/office/drawing/2014/main" xmlns="" id="{906CF4CA-1879-D840-81ED-15F99FCEDA40}"/>
              </a:ext>
            </a:extLst>
          </p:cNvPr>
          <p:cNvSpPr>
            <a:spLocks noGrp="1"/>
          </p:cNvSpPr>
          <p:nvPr>
            <p:ph type="title"/>
          </p:nvPr>
        </p:nvSpPr>
        <p:spPr/>
        <p:txBody>
          <a:bodyPr anchor="ctr">
            <a:normAutofit fontScale="90000"/>
          </a:bodyPr>
          <a:lstStyle/>
          <a:p>
            <a:pPr algn="ctr"/>
            <a:r>
              <a:rPr lang="en-US" sz="3200" b="1" dirty="0"/>
              <a:t>Lawmaker Transparency</a:t>
            </a:r>
            <a:r>
              <a:rPr lang="en-US" dirty="0"/>
              <a:t/>
            </a:r>
            <a:br>
              <a:rPr lang="en-US" dirty="0"/>
            </a:br>
            <a:r>
              <a:rPr lang="en-US" dirty="0"/>
              <a:t>How important is it to you that all redistricting meetings be held in public?</a:t>
            </a:r>
          </a:p>
        </p:txBody>
      </p:sp>
      <p:graphicFrame>
        <p:nvGraphicFramePr>
          <p:cNvPr id="9" name="Content Placeholder 8">
            <a:extLst>
              <a:ext uri="{FF2B5EF4-FFF2-40B4-BE49-F238E27FC236}">
                <a16:creationId xmlns:a16="http://schemas.microsoft.com/office/drawing/2014/main" xmlns="" id="{5344DD0E-493D-FD4E-84B8-BCC9D691808D}"/>
              </a:ext>
            </a:extLst>
          </p:cNvPr>
          <p:cNvGraphicFramePr>
            <a:graphicFrameLocks noGrp="1"/>
          </p:cNvGraphicFramePr>
          <p:nvPr>
            <p:ph sz="quarter" idx="13"/>
            <p:extLst>
              <p:ext uri="{D42A27DB-BD31-4B8C-83A1-F6EECF244321}">
                <p14:modId xmlns:p14="http://schemas.microsoft.com/office/powerpoint/2010/main" xmlns="" val="1190716473"/>
              </p:ext>
            </p:extLst>
          </p:nvPr>
        </p:nvGraphicFramePr>
        <p:xfrm>
          <a:off x="495300" y="850900"/>
          <a:ext cx="8153400" cy="3694113"/>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a:extLst>
              <a:ext uri="{FF2B5EF4-FFF2-40B4-BE49-F238E27FC236}">
                <a16:creationId xmlns:a16="http://schemas.microsoft.com/office/drawing/2014/main" xmlns="" id="{519A80A6-9F93-7D4F-8384-B2F5C377013B}"/>
              </a:ext>
            </a:extLst>
          </p:cNvPr>
          <p:cNvCxnSpPr>
            <a:cxnSpLocks/>
          </p:cNvCxnSpPr>
          <p:nvPr/>
        </p:nvCxnSpPr>
        <p:spPr>
          <a:xfrm>
            <a:off x="6227805" y="850162"/>
            <a:ext cx="0" cy="3836138"/>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17243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617A8F7A-E41E-C248-99FD-ECF78FBB10EE}"/>
              </a:ext>
            </a:extLst>
          </p:cNvPr>
          <p:cNvSpPr>
            <a:spLocks noGrp="1"/>
          </p:cNvSpPr>
          <p:nvPr>
            <p:ph type="sldNum" sz="quarter" idx="12"/>
          </p:nvPr>
        </p:nvSpPr>
        <p:spPr/>
        <p:txBody>
          <a:bodyPr/>
          <a:lstStyle/>
          <a:p>
            <a:fld id="{A3F7CB7D-F184-43C7-B6FD-03D728E1BBFF}" type="slidenum">
              <a:rPr lang="en-US" smtClean="0">
                <a:solidFill>
                  <a:schemeClr val="tx2"/>
                </a:solidFill>
              </a:rPr>
              <a:pPr/>
              <a:t>17</a:t>
            </a:fld>
            <a:endParaRPr lang="en-US" dirty="0">
              <a:solidFill>
                <a:schemeClr val="tx2"/>
              </a:solidFill>
            </a:endParaRPr>
          </a:p>
        </p:txBody>
      </p:sp>
      <p:sp>
        <p:nvSpPr>
          <p:cNvPr id="4" name="Title 3">
            <a:extLst>
              <a:ext uri="{FF2B5EF4-FFF2-40B4-BE49-F238E27FC236}">
                <a16:creationId xmlns:a16="http://schemas.microsoft.com/office/drawing/2014/main" xmlns="" id="{906CF4CA-1879-D840-81ED-15F99FCEDA40}"/>
              </a:ext>
            </a:extLst>
          </p:cNvPr>
          <p:cNvSpPr>
            <a:spLocks noGrp="1"/>
          </p:cNvSpPr>
          <p:nvPr>
            <p:ph type="title"/>
          </p:nvPr>
        </p:nvSpPr>
        <p:spPr>
          <a:xfrm>
            <a:off x="495300" y="183300"/>
            <a:ext cx="8153400" cy="666805"/>
          </a:xfrm>
        </p:spPr>
        <p:txBody>
          <a:bodyPr anchor="ctr">
            <a:normAutofit fontScale="90000"/>
          </a:bodyPr>
          <a:lstStyle/>
          <a:p>
            <a:pPr algn="ctr"/>
            <a:r>
              <a:rPr lang="en-US" sz="3200" b="1" dirty="0"/>
              <a:t>Lawmaker Transparency Among Advisory Committee Applicants</a:t>
            </a:r>
            <a:r>
              <a:rPr lang="en-US" dirty="0"/>
              <a:t/>
            </a:r>
            <a:br>
              <a:rPr lang="en-US" dirty="0"/>
            </a:br>
            <a:r>
              <a:rPr lang="en-US" dirty="0"/>
              <a:t>How important is it to you that all redistricting meetings be held in public?</a:t>
            </a:r>
          </a:p>
        </p:txBody>
      </p:sp>
      <p:cxnSp>
        <p:nvCxnSpPr>
          <p:cNvPr id="10" name="Straight Connector 9">
            <a:extLst>
              <a:ext uri="{FF2B5EF4-FFF2-40B4-BE49-F238E27FC236}">
                <a16:creationId xmlns:a16="http://schemas.microsoft.com/office/drawing/2014/main" xmlns="" id="{519A80A6-9F93-7D4F-8384-B2F5C377013B}"/>
              </a:ext>
            </a:extLst>
          </p:cNvPr>
          <p:cNvCxnSpPr>
            <a:cxnSpLocks/>
          </p:cNvCxnSpPr>
          <p:nvPr/>
        </p:nvCxnSpPr>
        <p:spPr>
          <a:xfrm>
            <a:off x="6227805" y="1015035"/>
            <a:ext cx="0" cy="3671265"/>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Content Placeholder 6">
            <a:extLst>
              <a:ext uri="{FF2B5EF4-FFF2-40B4-BE49-F238E27FC236}">
                <a16:creationId xmlns:a16="http://schemas.microsoft.com/office/drawing/2014/main" xmlns="" id="{5344DD0E-493D-FD4E-84B8-BCC9D691808D}"/>
              </a:ext>
            </a:extLst>
          </p:cNvPr>
          <p:cNvGraphicFramePr>
            <a:graphicFrameLocks noGrp="1"/>
          </p:cNvGraphicFramePr>
          <p:nvPr>
            <p:ph sz="quarter" idx="13"/>
            <p:extLst>
              <p:ext uri="{D42A27DB-BD31-4B8C-83A1-F6EECF244321}">
                <p14:modId xmlns:p14="http://schemas.microsoft.com/office/powerpoint/2010/main" xmlns="" val="608029266"/>
              </p:ext>
            </p:extLst>
          </p:nvPr>
        </p:nvGraphicFramePr>
        <p:xfrm>
          <a:off x="495300" y="1015035"/>
          <a:ext cx="8153400" cy="36941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758495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6359EB8B-EC3F-9F4B-9024-A98E0D17548C}"/>
              </a:ext>
            </a:extLst>
          </p:cNvPr>
          <p:cNvSpPr>
            <a:spLocks noGrp="1"/>
          </p:cNvSpPr>
          <p:nvPr>
            <p:ph type="sldNum" sz="quarter" idx="12"/>
          </p:nvPr>
        </p:nvSpPr>
        <p:spPr/>
        <p:txBody>
          <a:bodyPr/>
          <a:lstStyle/>
          <a:p>
            <a:fld id="{A3F7CB7D-F184-43C7-B6FD-03D728E1BBFF}" type="slidenum">
              <a:rPr lang="en-US" smtClean="0">
                <a:solidFill>
                  <a:schemeClr val="tx2"/>
                </a:solidFill>
              </a:rPr>
              <a:pPr/>
              <a:t>18</a:t>
            </a:fld>
            <a:endParaRPr lang="en-US" dirty="0">
              <a:solidFill>
                <a:schemeClr val="tx2"/>
              </a:solidFill>
            </a:endParaRPr>
          </a:p>
        </p:txBody>
      </p:sp>
      <p:graphicFrame>
        <p:nvGraphicFramePr>
          <p:cNvPr id="3" name="Chart 2">
            <a:extLst>
              <a:ext uri="{FF2B5EF4-FFF2-40B4-BE49-F238E27FC236}">
                <a16:creationId xmlns:a16="http://schemas.microsoft.com/office/drawing/2014/main" xmlns="" id="{78ADB42C-B55D-D244-BA89-1FB4B6A4FF44}"/>
              </a:ext>
            </a:extLst>
          </p:cNvPr>
          <p:cNvGraphicFramePr>
            <a:graphicFrameLocks/>
          </p:cNvGraphicFramePr>
          <p:nvPr>
            <p:extLst>
              <p:ext uri="{D42A27DB-BD31-4B8C-83A1-F6EECF244321}">
                <p14:modId xmlns:p14="http://schemas.microsoft.com/office/powerpoint/2010/main" xmlns="" val="303902931"/>
              </p:ext>
            </p:extLst>
          </p:nvPr>
        </p:nvGraphicFramePr>
        <p:xfrm>
          <a:off x="320322" y="767644"/>
          <a:ext cx="8503356" cy="3918655"/>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a:extLst>
              <a:ext uri="{FF2B5EF4-FFF2-40B4-BE49-F238E27FC236}">
                <a16:creationId xmlns:a16="http://schemas.microsoft.com/office/drawing/2014/main" xmlns="" id="{4097BDAA-1110-1548-8092-46D81484816B}"/>
              </a:ext>
            </a:extLst>
          </p:cNvPr>
          <p:cNvSpPr txBox="1">
            <a:spLocks/>
          </p:cNvSpPr>
          <p:nvPr/>
        </p:nvSpPr>
        <p:spPr>
          <a:xfrm>
            <a:off x="495300" y="183357"/>
            <a:ext cx="8153400" cy="666805"/>
          </a:xfrm>
          <a:prstGeom prst="rect">
            <a:avLst/>
          </a:prstGeom>
        </p:spPr>
        <p:txBody>
          <a:bodyPr anchor="ctr">
            <a:normAutofit/>
          </a:bodyPr>
          <a:lstStyle>
            <a:lvl1pPr algn="l" rtl="0" eaLnBrk="1" latinLnBrk="0" hangingPunct="1">
              <a:spcBef>
                <a:spcPct val="0"/>
              </a:spcBef>
              <a:buNone/>
              <a:defRPr sz="3600" kern="1200">
                <a:solidFill>
                  <a:schemeClr val="tx1"/>
                </a:solidFill>
                <a:latin typeface="+mj-lt"/>
                <a:ea typeface="+mj-ea"/>
                <a:cs typeface="+mj-cs"/>
              </a:defRPr>
            </a:lvl1pPr>
            <a:extLst/>
          </a:lstStyle>
          <a:p>
            <a:r>
              <a:rPr lang="en-US" sz="1350" b="1" dirty="0"/>
              <a:t>Support for the Public’s Role in Redistricting</a:t>
            </a:r>
          </a:p>
          <a:p>
            <a:r>
              <a:rPr lang="en-US" sz="1200" dirty="0"/>
              <a:t>Please share your opinions about the following options:</a:t>
            </a:r>
            <a:endParaRPr lang="en-US" sz="1200" b="1" dirty="0"/>
          </a:p>
        </p:txBody>
      </p:sp>
    </p:spTree>
    <p:extLst>
      <p:ext uri="{BB962C8B-B14F-4D97-AF65-F5344CB8AC3E}">
        <p14:creationId xmlns:p14="http://schemas.microsoft.com/office/powerpoint/2010/main" xmlns="" val="3338802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6359EB8B-EC3F-9F4B-9024-A98E0D17548C}"/>
              </a:ext>
            </a:extLst>
          </p:cNvPr>
          <p:cNvSpPr>
            <a:spLocks noGrp="1"/>
          </p:cNvSpPr>
          <p:nvPr>
            <p:ph type="sldNum" sz="quarter" idx="12"/>
          </p:nvPr>
        </p:nvSpPr>
        <p:spPr/>
        <p:txBody>
          <a:bodyPr/>
          <a:lstStyle/>
          <a:p>
            <a:fld id="{A3F7CB7D-F184-43C7-B6FD-03D728E1BBFF}" type="slidenum">
              <a:rPr lang="en-US" smtClean="0">
                <a:solidFill>
                  <a:schemeClr val="tx2"/>
                </a:solidFill>
              </a:rPr>
              <a:pPr/>
              <a:t>19</a:t>
            </a:fld>
            <a:endParaRPr lang="en-US" dirty="0">
              <a:solidFill>
                <a:schemeClr val="tx2"/>
              </a:solidFill>
            </a:endParaRPr>
          </a:p>
        </p:txBody>
      </p:sp>
      <p:sp>
        <p:nvSpPr>
          <p:cNvPr id="4" name="Title 3">
            <a:extLst>
              <a:ext uri="{FF2B5EF4-FFF2-40B4-BE49-F238E27FC236}">
                <a16:creationId xmlns:a16="http://schemas.microsoft.com/office/drawing/2014/main" xmlns="" id="{4097BDAA-1110-1548-8092-46D81484816B}"/>
              </a:ext>
            </a:extLst>
          </p:cNvPr>
          <p:cNvSpPr txBox="1">
            <a:spLocks/>
          </p:cNvSpPr>
          <p:nvPr/>
        </p:nvSpPr>
        <p:spPr>
          <a:xfrm>
            <a:off x="495300" y="183357"/>
            <a:ext cx="8153400" cy="666805"/>
          </a:xfrm>
          <a:prstGeom prst="rect">
            <a:avLst/>
          </a:prstGeom>
        </p:spPr>
        <p:txBody>
          <a:bodyPr anchor="ctr">
            <a:normAutofit/>
          </a:bodyPr>
          <a:lstStyle>
            <a:lvl1pPr algn="l" rtl="0" eaLnBrk="1" latinLnBrk="0" hangingPunct="1">
              <a:spcBef>
                <a:spcPct val="0"/>
              </a:spcBef>
              <a:buNone/>
              <a:defRPr sz="3600" kern="1200">
                <a:solidFill>
                  <a:schemeClr val="tx1"/>
                </a:solidFill>
                <a:latin typeface="+mj-lt"/>
                <a:ea typeface="+mj-ea"/>
                <a:cs typeface="+mj-cs"/>
              </a:defRPr>
            </a:lvl1pPr>
            <a:extLst/>
          </a:lstStyle>
          <a:p>
            <a:r>
              <a:rPr lang="en-US" sz="1350" b="1" dirty="0"/>
              <a:t>Support for the Public’s Role in Redistricting</a:t>
            </a:r>
          </a:p>
          <a:p>
            <a:r>
              <a:rPr lang="en-US" sz="1200" dirty="0"/>
              <a:t>Please share your opinions about the following options:</a:t>
            </a:r>
            <a:endParaRPr lang="en-US" sz="1200" b="1" dirty="0"/>
          </a:p>
        </p:txBody>
      </p:sp>
      <p:graphicFrame>
        <p:nvGraphicFramePr>
          <p:cNvPr id="5" name="Chart 4">
            <a:extLst>
              <a:ext uri="{FF2B5EF4-FFF2-40B4-BE49-F238E27FC236}">
                <a16:creationId xmlns:a16="http://schemas.microsoft.com/office/drawing/2014/main" xmlns="" id="{14ADC757-5D65-7942-9D00-7F3FCF33803A}"/>
              </a:ext>
            </a:extLst>
          </p:cNvPr>
          <p:cNvGraphicFramePr>
            <a:graphicFrameLocks/>
          </p:cNvGraphicFramePr>
          <p:nvPr>
            <p:extLst>
              <p:ext uri="{D42A27DB-BD31-4B8C-83A1-F6EECF244321}">
                <p14:modId xmlns:p14="http://schemas.microsoft.com/office/powerpoint/2010/main" xmlns="" val="3460134268"/>
              </p:ext>
            </p:extLst>
          </p:nvPr>
        </p:nvGraphicFramePr>
        <p:xfrm>
          <a:off x="283029" y="1062126"/>
          <a:ext cx="8860971" cy="35207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73958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6DD6C-2FEF-F74A-9588-029A1D694828}"/>
              </a:ext>
            </a:extLst>
          </p:cNvPr>
          <p:cNvSpPr>
            <a:spLocks noGrp="1"/>
          </p:cNvSpPr>
          <p:nvPr>
            <p:ph type="title"/>
          </p:nvPr>
        </p:nvSpPr>
        <p:spPr/>
        <p:txBody>
          <a:bodyPr/>
          <a:lstStyle/>
          <a:p>
            <a:r>
              <a:rPr lang="en-US" dirty="0"/>
              <a:t>Research Design and Process</a:t>
            </a:r>
          </a:p>
        </p:txBody>
      </p:sp>
      <p:sp>
        <p:nvSpPr>
          <p:cNvPr id="3" name="Slide Number Placeholder 2">
            <a:extLst>
              <a:ext uri="{FF2B5EF4-FFF2-40B4-BE49-F238E27FC236}">
                <a16:creationId xmlns:a16="http://schemas.microsoft.com/office/drawing/2014/main" xmlns="" id="{47B5DBAF-E673-2D44-9AA0-0B4ED8F0185E}"/>
              </a:ext>
            </a:extLst>
          </p:cNvPr>
          <p:cNvSpPr>
            <a:spLocks noGrp="1"/>
          </p:cNvSpPr>
          <p:nvPr>
            <p:ph type="sldNum" sz="quarter" idx="12"/>
          </p:nvPr>
        </p:nvSpPr>
        <p:spPr/>
        <p:txBody>
          <a:bodyPr/>
          <a:lstStyle/>
          <a:p>
            <a:fld id="{8F82E0A0-C266-4798-8C8F-B9F91E9DA37E}" type="slidenum">
              <a:rPr lang="en-US" smtClean="0"/>
              <a:pPr/>
              <a:t>2</a:t>
            </a:fld>
            <a:endParaRPr lang="en-US" dirty="0"/>
          </a:p>
        </p:txBody>
      </p:sp>
      <p:sp>
        <p:nvSpPr>
          <p:cNvPr id="4" name="Content Placeholder 3">
            <a:extLst>
              <a:ext uri="{FF2B5EF4-FFF2-40B4-BE49-F238E27FC236}">
                <a16:creationId xmlns:a16="http://schemas.microsoft.com/office/drawing/2014/main" xmlns="" id="{32765A9F-5497-EF4A-ABC3-935CB98CA1AF}"/>
              </a:ext>
            </a:extLst>
          </p:cNvPr>
          <p:cNvSpPr>
            <a:spLocks noGrp="1"/>
          </p:cNvSpPr>
          <p:nvPr>
            <p:ph sz="quarter" idx="13"/>
          </p:nvPr>
        </p:nvSpPr>
        <p:spPr>
          <a:xfrm>
            <a:off x="138896" y="1352549"/>
            <a:ext cx="8750461" cy="3636139"/>
          </a:xfrm>
        </p:spPr>
        <p:txBody>
          <a:bodyPr>
            <a:normAutofit lnSpcReduction="10000"/>
          </a:bodyPr>
          <a:lstStyle/>
          <a:p>
            <a:r>
              <a:rPr lang="en-US" sz="2200" dirty="0"/>
              <a:t>In partnership with the Thornburg Foundation, the UNM Center for Social Policy contracted with Latino Decisions to randomly interview 500 registered voters in New Mexico </a:t>
            </a:r>
          </a:p>
          <a:p>
            <a:r>
              <a:rPr lang="en-US" sz="2200" dirty="0"/>
              <a:t>The survey was designed to not only gather attitudes about redistricting in New Mexico, but to educate respondents on this process. </a:t>
            </a:r>
          </a:p>
          <a:p>
            <a:pPr lvl="1"/>
            <a:r>
              <a:rPr lang="en-US" sz="1900" dirty="0"/>
              <a:t>Background information provided on each issue they were questioned about, including having active live links to the current maps for the state.</a:t>
            </a:r>
          </a:p>
          <a:p>
            <a:pPr lvl="1"/>
            <a:r>
              <a:rPr lang="en-US" sz="1900" dirty="0"/>
              <a:t>The decision to interview on-line allowed respondents to reference any of the text boxes containing information about the redistricting process made available within the survey prior to provide responses. </a:t>
            </a:r>
          </a:p>
          <a:p>
            <a:endParaRPr lang="en-US" sz="2000" dirty="0"/>
          </a:p>
        </p:txBody>
      </p:sp>
    </p:spTree>
    <p:extLst>
      <p:ext uri="{BB962C8B-B14F-4D97-AF65-F5344CB8AC3E}">
        <p14:creationId xmlns:p14="http://schemas.microsoft.com/office/powerpoint/2010/main" xmlns="" val="3320835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xmlns="" id="{51834D3B-A172-4E4E-8F33-6E70EA31D0FA}"/>
              </a:ext>
            </a:extLst>
          </p:cNvPr>
          <p:cNvSpPr>
            <a:spLocks noGrp="1"/>
          </p:cNvSpPr>
          <p:nvPr>
            <p:ph type="title"/>
          </p:nvPr>
        </p:nvSpPr>
        <p:spPr>
          <a:xfrm>
            <a:off x="581526" y="-8767"/>
            <a:ext cx="8153400" cy="1005840"/>
          </a:xfrm>
        </p:spPr>
        <p:txBody>
          <a:bodyPr>
            <a:normAutofit/>
          </a:bodyPr>
          <a:lstStyle/>
          <a:p>
            <a:r>
              <a:rPr lang="en-US" sz="1800" b="1" dirty="0"/>
              <a:t>Comments on Transparency and Public Involvement</a:t>
            </a:r>
            <a:endParaRPr lang="en-US" sz="1800" dirty="0"/>
          </a:p>
        </p:txBody>
      </p:sp>
      <p:sp>
        <p:nvSpPr>
          <p:cNvPr id="2" name="Slide Number Placeholder 1">
            <a:extLst>
              <a:ext uri="{FF2B5EF4-FFF2-40B4-BE49-F238E27FC236}">
                <a16:creationId xmlns:a16="http://schemas.microsoft.com/office/drawing/2014/main" xmlns="" id="{E8515E03-9819-7244-AAEB-FE06E28021BF}"/>
              </a:ext>
            </a:extLst>
          </p:cNvPr>
          <p:cNvSpPr>
            <a:spLocks noGrp="1"/>
          </p:cNvSpPr>
          <p:nvPr>
            <p:ph type="sldNum" sz="quarter" idx="12"/>
          </p:nvPr>
        </p:nvSpPr>
        <p:spPr/>
        <p:txBody>
          <a:bodyPr/>
          <a:lstStyle/>
          <a:p>
            <a:fld id="{A3F7CB7D-F184-43C7-B6FD-03D728E1BBFF}" type="slidenum">
              <a:rPr lang="en-US" smtClean="0">
                <a:solidFill>
                  <a:schemeClr val="tx2"/>
                </a:solidFill>
              </a:rPr>
              <a:pPr/>
              <a:t>20</a:t>
            </a:fld>
            <a:endParaRPr lang="en-US" dirty="0">
              <a:solidFill>
                <a:schemeClr val="tx2"/>
              </a:solidFill>
            </a:endParaRPr>
          </a:p>
        </p:txBody>
      </p:sp>
      <p:sp>
        <p:nvSpPr>
          <p:cNvPr id="18" name="Text Placeholder 17">
            <a:extLst>
              <a:ext uri="{FF2B5EF4-FFF2-40B4-BE49-F238E27FC236}">
                <a16:creationId xmlns:a16="http://schemas.microsoft.com/office/drawing/2014/main" xmlns="" id="{CA81DD4A-6204-1648-9947-526387CC99B9}"/>
              </a:ext>
            </a:extLst>
          </p:cNvPr>
          <p:cNvSpPr>
            <a:spLocks noGrp="1"/>
          </p:cNvSpPr>
          <p:nvPr>
            <p:ph type="body" idx="1"/>
          </p:nvPr>
        </p:nvSpPr>
        <p:spPr>
          <a:xfrm>
            <a:off x="336925" y="1430647"/>
            <a:ext cx="1600200" cy="3123585"/>
          </a:xfrm>
        </p:spPr>
        <p:txBody>
          <a:bodyPr/>
          <a:lstStyle/>
          <a:p>
            <a:r>
              <a:rPr lang="en-US" dirty="0"/>
              <a:t>New Mexico’s electorate is hungry for seeing greater transparency in the redistricting process and believes that this could go a long way toward improving public trust in how district lines are drawn </a:t>
            </a:r>
          </a:p>
        </p:txBody>
      </p:sp>
      <p:sp>
        <p:nvSpPr>
          <p:cNvPr id="11" name="Rounded Rectangle 10">
            <a:extLst>
              <a:ext uri="{FF2B5EF4-FFF2-40B4-BE49-F238E27FC236}">
                <a16:creationId xmlns:a16="http://schemas.microsoft.com/office/drawing/2014/main" xmlns="" id="{067E908D-FB91-DC40-89BC-5F60383C48B1}"/>
              </a:ext>
            </a:extLst>
          </p:cNvPr>
          <p:cNvSpPr/>
          <p:nvPr/>
        </p:nvSpPr>
        <p:spPr>
          <a:xfrm>
            <a:off x="2445944" y="1402239"/>
            <a:ext cx="6190054" cy="9935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a:p>
            <a:pPr algn="ctr"/>
            <a:r>
              <a:rPr lang="en-US" i="1" dirty="0"/>
              <a:t>“I think transparency for the public is paramount to regaining the public's trust. Far to much 'back door' and secret closed door meetings have destroyed the public's trust.”</a:t>
            </a:r>
            <a:endParaRPr lang="en-US" dirty="0"/>
          </a:p>
          <a:p>
            <a:pPr algn="ctr"/>
            <a:endParaRPr lang="en-US" dirty="0"/>
          </a:p>
        </p:txBody>
      </p:sp>
      <p:sp>
        <p:nvSpPr>
          <p:cNvPr id="12" name="Rounded Rectangle 11">
            <a:extLst>
              <a:ext uri="{FF2B5EF4-FFF2-40B4-BE49-F238E27FC236}">
                <a16:creationId xmlns:a16="http://schemas.microsoft.com/office/drawing/2014/main" xmlns="" id="{03196DFA-0A1D-8342-B48D-423B3C92219C}"/>
              </a:ext>
            </a:extLst>
          </p:cNvPr>
          <p:cNvSpPr/>
          <p:nvPr/>
        </p:nvSpPr>
        <p:spPr>
          <a:xfrm>
            <a:off x="2445945" y="2495657"/>
            <a:ext cx="6190053" cy="9935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t>“It might be hard to have the actual map districting done in public setting; too many different ideas to actually finalize a map, however input or first draft districting map in public might work...”</a:t>
            </a:r>
            <a:endParaRPr lang="en-US" dirty="0"/>
          </a:p>
        </p:txBody>
      </p:sp>
      <p:sp>
        <p:nvSpPr>
          <p:cNvPr id="13" name="Rounded Rectangle 12">
            <a:extLst>
              <a:ext uri="{FF2B5EF4-FFF2-40B4-BE49-F238E27FC236}">
                <a16:creationId xmlns:a16="http://schemas.microsoft.com/office/drawing/2014/main" xmlns="" id="{85D9F6A1-7BB3-954C-B7CD-53942928900C}"/>
              </a:ext>
            </a:extLst>
          </p:cNvPr>
          <p:cNvSpPr/>
          <p:nvPr/>
        </p:nvSpPr>
        <p:spPr>
          <a:xfrm>
            <a:off x="2445945" y="3589075"/>
            <a:ext cx="6190053" cy="9935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t>“Creating maps behind closed doors makes one believe that gerrymandering is happening. By opening up the process, then it's much more believable that it's not gerrymandered.”</a:t>
            </a:r>
            <a:endParaRPr lang="en-US" dirty="0"/>
          </a:p>
        </p:txBody>
      </p:sp>
    </p:spTree>
    <p:extLst>
      <p:ext uri="{BB962C8B-B14F-4D97-AF65-F5344CB8AC3E}">
        <p14:creationId xmlns:p14="http://schemas.microsoft.com/office/powerpoint/2010/main" xmlns="" val="726196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BFBFB"/>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A57E8EC5-B022-49BE-85AF-3A857A33A805}"/>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3F7CB7D-F184-43C7-B6FD-03D728E1BBFF}" type="slidenum">
              <a:rPr kumimoji="0" lang="en-US" sz="900" b="0" i="0" u="none" strike="noStrike" kern="1200" cap="none" spc="0" normalizeH="0" baseline="0" noProof="0" smtClean="0">
                <a:ln>
                  <a:noFill/>
                </a:ln>
                <a:solidFill>
                  <a:srgbClr val="DEF5FA"/>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srgbClr val="DEF5FA"/>
              </a:solidFill>
              <a:effectLst/>
              <a:uLnTx/>
              <a:uFillTx/>
              <a:latin typeface="Arial" panose="020B0604020202020204"/>
              <a:ea typeface="+mn-ea"/>
              <a:cs typeface="+mn-cs"/>
            </a:endParaRPr>
          </a:p>
        </p:txBody>
      </p:sp>
      <p:sp>
        <p:nvSpPr>
          <p:cNvPr id="5" name="Title 4">
            <a:extLst>
              <a:ext uri="{FF2B5EF4-FFF2-40B4-BE49-F238E27FC236}">
                <a16:creationId xmlns:a16="http://schemas.microsoft.com/office/drawing/2014/main" xmlns="" id="{CCD346B3-B39C-4B8B-8791-D8B558870FE5}"/>
              </a:ext>
            </a:extLst>
          </p:cNvPr>
          <p:cNvSpPr>
            <a:spLocks noGrp="1"/>
          </p:cNvSpPr>
          <p:nvPr>
            <p:ph type="title"/>
          </p:nvPr>
        </p:nvSpPr>
        <p:spPr>
          <a:xfrm>
            <a:off x="396815" y="1410587"/>
            <a:ext cx="8023285" cy="1562100"/>
          </a:xfrm>
        </p:spPr>
        <p:txBody>
          <a:bodyPr>
            <a:normAutofit/>
          </a:bodyPr>
          <a:lstStyle/>
          <a:p>
            <a:r>
              <a:rPr lang="en-US" sz="2800" dirty="0">
                <a:solidFill>
                  <a:schemeClr val="bg1"/>
                </a:solidFill>
              </a:rPr>
              <a:t>attitudes toward future reforms to new Mexico’s redistricting process </a:t>
            </a:r>
          </a:p>
        </p:txBody>
      </p:sp>
      <p:pic>
        <p:nvPicPr>
          <p:cNvPr id="4" name="Picture 3" descr="LD logo hi res color.jpg.jpg">
            <a:extLst>
              <a:ext uri="{FF2B5EF4-FFF2-40B4-BE49-F238E27FC236}">
                <a16:creationId xmlns:a16="http://schemas.microsoft.com/office/drawing/2014/main" xmlns="" id="{F3CF782A-18EA-4F41-9D8D-0222C0C528B3}"/>
              </a:ext>
            </a:extLst>
          </p:cNvPr>
          <p:cNvPicPr>
            <a:picLocks noChangeAspect="1"/>
          </p:cNvPicPr>
          <p:nvPr/>
        </p:nvPicPr>
        <p:blipFill>
          <a:blip r:embed="rId2" cstate="print"/>
          <a:stretch>
            <a:fillRect/>
          </a:stretch>
        </p:blipFill>
        <p:spPr>
          <a:xfrm>
            <a:off x="5983126" y="171450"/>
            <a:ext cx="2436974" cy="384871"/>
          </a:xfrm>
          <a:prstGeom prst="rect">
            <a:avLst/>
          </a:prstGeom>
        </p:spPr>
      </p:pic>
    </p:spTree>
    <p:extLst>
      <p:ext uri="{BB962C8B-B14F-4D97-AF65-F5344CB8AC3E}">
        <p14:creationId xmlns:p14="http://schemas.microsoft.com/office/powerpoint/2010/main" xmlns="" val="2941658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FA955AF5-E796-E84B-A456-57B4F9C11A97}"/>
              </a:ext>
            </a:extLst>
          </p:cNvPr>
          <p:cNvSpPr>
            <a:spLocks noGrp="1"/>
          </p:cNvSpPr>
          <p:nvPr>
            <p:ph type="sldNum" sz="quarter" idx="12"/>
          </p:nvPr>
        </p:nvSpPr>
        <p:spPr/>
        <p:txBody>
          <a:bodyPr/>
          <a:lstStyle/>
          <a:p>
            <a:fld id="{A3F7CB7D-F184-43C7-B6FD-03D728E1BBFF}" type="slidenum">
              <a:rPr lang="en-US" smtClean="0">
                <a:solidFill>
                  <a:schemeClr val="tx2"/>
                </a:solidFill>
              </a:rPr>
              <a:pPr/>
              <a:t>22</a:t>
            </a:fld>
            <a:endParaRPr lang="en-US" dirty="0">
              <a:solidFill>
                <a:schemeClr val="tx2"/>
              </a:solidFill>
            </a:endParaRPr>
          </a:p>
        </p:txBody>
      </p:sp>
      <p:sp>
        <p:nvSpPr>
          <p:cNvPr id="4" name="Title 3">
            <a:extLst>
              <a:ext uri="{FF2B5EF4-FFF2-40B4-BE49-F238E27FC236}">
                <a16:creationId xmlns:a16="http://schemas.microsoft.com/office/drawing/2014/main" xmlns="" id="{AEF0FEC1-3B07-C047-B955-C760A2D5415F}"/>
              </a:ext>
            </a:extLst>
          </p:cNvPr>
          <p:cNvSpPr>
            <a:spLocks noGrp="1"/>
          </p:cNvSpPr>
          <p:nvPr>
            <p:ph type="title"/>
          </p:nvPr>
        </p:nvSpPr>
        <p:spPr>
          <a:xfrm>
            <a:off x="495300" y="347259"/>
            <a:ext cx="8153400" cy="666805"/>
          </a:xfrm>
        </p:spPr>
        <p:txBody>
          <a:bodyPr>
            <a:normAutofit fontScale="90000"/>
          </a:bodyPr>
          <a:lstStyle/>
          <a:p>
            <a:r>
              <a:rPr lang="en-US" dirty="0"/>
              <a:t/>
            </a:r>
            <a:br>
              <a:rPr lang="en-US" dirty="0"/>
            </a:br>
            <a:r>
              <a:rPr lang="en-US" sz="2400" dirty="0"/>
              <a:t>How important is it for New Mexicans to consider new laws (such as an independent redistricting commission) to reform redistricting in the future? </a:t>
            </a:r>
          </a:p>
        </p:txBody>
      </p:sp>
      <p:graphicFrame>
        <p:nvGraphicFramePr>
          <p:cNvPr id="5" name="Content Placeholder 4">
            <a:extLst>
              <a:ext uri="{FF2B5EF4-FFF2-40B4-BE49-F238E27FC236}">
                <a16:creationId xmlns:a16="http://schemas.microsoft.com/office/drawing/2014/main" xmlns="" id="{C4296473-C80C-8943-93D5-6163F12E4113}"/>
              </a:ext>
            </a:extLst>
          </p:cNvPr>
          <p:cNvGraphicFramePr>
            <a:graphicFrameLocks noGrp="1"/>
          </p:cNvGraphicFramePr>
          <p:nvPr>
            <p:ph sz="quarter" idx="13"/>
            <p:extLst>
              <p:ext uri="{D42A27DB-BD31-4B8C-83A1-F6EECF244321}">
                <p14:modId xmlns:p14="http://schemas.microsoft.com/office/powerpoint/2010/main" xmlns="" val="3217845774"/>
              </p:ext>
            </p:extLst>
          </p:nvPr>
        </p:nvGraphicFramePr>
        <p:xfrm>
          <a:off x="495300" y="1075187"/>
          <a:ext cx="8153400" cy="3835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xmlns="" id="{25A076C3-9316-DC48-BEC5-153DBB90EF46}"/>
              </a:ext>
            </a:extLst>
          </p:cNvPr>
          <p:cNvSpPr txBox="1"/>
          <p:nvPr/>
        </p:nvSpPr>
        <p:spPr>
          <a:xfrm>
            <a:off x="6996023" y="2838091"/>
            <a:ext cx="1492369" cy="300082"/>
          </a:xfrm>
          <a:prstGeom prst="rect">
            <a:avLst/>
          </a:prstGeom>
          <a:noFill/>
        </p:spPr>
        <p:txBody>
          <a:bodyPr wrap="square" rtlCol="0">
            <a:spAutoFit/>
          </a:bodyPr>
          <a:lstStyle/>
          <a:p>
            <a:r>
              <a:rPr lang="en-US" dirty="0"/>
              <a:t>93% Important</a:t>
            </a:r>
          </a:p>
        </p:txBody>
      </p:sp>
    </p:spTree>
    <p:extLst>
      <p:ext uri="{BB962C8B-B14F-4D97-AF65-F5344CB8AC3E}">
        <p14:creationId xmlns:p14="http://schemas.microsoft.com/office/powerpoint/2010/main" xmlns="" val="3528028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FA955AF5-E796-E84B-A456-57B4F9C11A97}"/>
              </a:ext>
            </a:extLst>
          </p:cNvPr>
          <p:cNvSpPr>
            <a:spLocks noGrp="1"/>
          </p:cNvSpPr>
          <p:nvPr>
            <p:ph type="sldNum" sz="quarter" idx="12"/>
          </p:nvPr>
        </p:nvSpPr>
        <p:spPr/>
        <p:txBody>
          <a:bodyPr/>
          <a:lstStyle/>
          <a:p>
            <a:fld id="{A3F7CB7D-F184-43C7-B6FD-03D728E1BBFF}" type="slidenum">
              <a:rPr lang="en-US" smtClean="0">
                <a:solidFill>
                  <a:schemeClr val="tx2"/>
                </a:solidFill>
              </a:rPr>
              <a:pPr/>
              <a:t>23</a:t>
            </a:fld>
            <a:endParaRPr lang="en-US" dirty="0">
              <a:solidFill>
                <a:schemeClr val="tx2"/>
              </a:solidFill>
            </a:endParaRPr>
          </a:p>
        </p:txBody>
      </p:sp>
      <p:sp>
        <p:nvSpPr>
          <p:cNvPr id="4" name="Title 3">
            <a:extLst>
              <a:ext uri="{FF2B5EF4-FFF2-40B4-BE49-F238E27FC236}">
                <a16:creationId xmlns:a16="http://schemas.microsoft.com/office/drawing/2014/main" xmlns="" id="{AEF0FEC1-3B07-C047-B955-C760A2D5415F}"/>
              </a:ext>
            </a:extLst>
          </p:cNvPr>
          <p:cNvSpPr>
            <a:spLocks noGrp="1"/>
          </p:cNvSpPr>
          <p:nvPr>
            <p:ph type="title"/>
          </p:nvPr>
        </p:nvSpPr>
        <p:spPr>
          <a:xfrm>
            <a:off x="495300" y="347259"/>
            <a:ext cx="8153400" cy="666805"/>
          </a:xfrm>
        </p:spPr>
        <p:txBody>
          <a:bodyPr>
            <a:normAutofit fontScale="90000"/>
          </a:bodyPr>
          <a:lstStyle/>
          <a:p>
            <a:r>
              <a:rPr lang="en-US" dirty="0"/>
              <a:t/>
            </a:r>
            <a:br>
              <a:rPr lang="en-US" dirty="0"/>
            </a:br>
            <a:r>
              <a:rPr lang="en-US" sz="2400" dirty="0"/>
              <a:t>How important is it for New Mexicans to consider new laws (such as an independent redistricting commission) to reform redistricting in the future? (Advisory Committee Data)</a:t>
            </a:r>
          </a:p>
        </p:txBody>
      </p:sp>
      <p:graphicFrame>
        <p:nvGraphicFramePr>
          <p:cNvPr id="5" name="Content Placeholder 4">
            <a:extLst>
              <a:ext uri="{FF2B5EF4-FFF2-40B4-BE49-F238E27FC236}">
                <a16:creationId xmlns:a16="http://schemas.microsoft.com/office/drawing/2014/main" xmlns="" id="{C4296473-C80C-8943-93D5-6163F12E4113}"/>
              </a:ext>
            </a:extLst>
          </p:cNvPr>
          <p:cNvGraphicFramePr>
            <a:graphicFrameLocks noGrp="1"/>
          </p:cNvGraphicFramePr>
          <p:nvPr>
            <p:ph sz="quarter" idx="13"/>
            <p:extLst>
              <p:ext uri="{D42A27DB-BD31-4B8C-83A1-F6EECF244321}">
                <p14:modId xmlns:p14="http://schemas.microsoft.com/office/powerpoint/2010/main" xmlns="" val="965312965"/>
              </p:ext>
            </p:extLst>
          </p:nvPr>
        </p:nvGraphicFramePr>
        <p:xfrm>
          <a:off x="495300" y="1155939"/>
          <a:ext cx="4119832" cy="37546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xmlns="" id="{C4296473-C80C-8943-93D5-6163F12E4113}"/>
              </a:ext>
            </a:extLst>
          </p:cNvPr>
          <p:cNvGraphicFramePr>
            <a:graphicFrameLocks/>
          </p:cNvGraphicFramePr>
          <p:nvPr>
            <p:extLst>
              <p:ext uri="{D42A27DB-BD31-4B8C-83A1-F6EECF244321}">
                <p14:modId xmlns:p14="http://schemas.microsoft.com/office/powerpoint/2010/main" xmlns="" val="103118542"/>
              </p:ext>
            </p:extLst>
          </p:nvPr>
        </p:nvGraphicFramePr>
        <p:xfrm>
          <a:off x="1828800" y="1397480"/>
          <a:ext cx="5624423" cy="343169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xmlns="" id="{A38F091D-81AB-0249-863A-AEEA9BF19BE1}"/>
              </a:ext>
            </a:extLst>
          </p:cNvPr>
          <p:cNvSpPr txBox="1"/>
          <p:nvPr/>
        </p:nvSpPr>
        <p:spPr>
          <a:xfrm>
            <a:off x="6996023" y="2838091"/>
            <a:ext cx="1889185" cy="300082"/>
          </a:xfrm>
          <a:prstGeom prst="rect">
            <a:avLst/>
          </a:prstGeom>
          <a:noFill/>
        </p:spPr>
        <p:txBody>
          <a:bodyPr wrap="square" rtlCol="0">
            <a:spAutoFit/>
          </a:bodyPr>
          <a:lstStyle/>
          <a:p>
            <a:r>
              <a:rPr lang="en-US" dirty="0"/>
              <a:t>83% Very Important</a:t>
            </a:r>
          </a:p>
        </p:txBody>
      </p:sp>
    </p:spTree>
    <p:extLst>
      <p:ext uri="{BB962C8B-B14F-4D97-AF65-F5344CB8AC3E}">
        <p14:creationId xmlns:p14="http://schemas.microsoft.com/office/powerpoint/2010/main" xmlns="" val="3827372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741784C-7DE5-1944-A891-465050C31F58}"/>
              </a:ext>
            </a:extLst>
          </p:cNvPr>
          <p:cNvSpPr>
            <a:spLocks noGrp="1"/>
          </p:cNvSpPr>
          <p:nvPr>
            <p:ph type="title"/>
          </p:nvPr>
        </p:nvSpPr>
        <p:spPr>
          <a:xfrm>
            <a:off x="533400" y="9906"/>
            <a:ext cx="8153400" cy="1005840"/>
          </a:xfrm>
        </p:spPr>
        <p:txBody>
          <a:bodyPr>
            <a:noAutofit/>
          </a:bodyPr>
          <a:lstStyle/>
          <a:p>
            <a:r>
              <a:rPr lang="en-US" sz="2400" dirty="0"/>
              <a:t>Comments on Reforms the Community Would Like to See</a:t>
            </a:r>
          </a:p>
        </p:txBody>
      </p:sp>
      <p:sp>
        <p:nvSpPr>
          <p:cNvPr id="2" name="Slide Number Placeholder 1">
            <a:extLst>
              <a:ext uri="{FF2B5EF4-FFF2-40B4-BE49-F238E27FC236}">
                <a16:creationId xmlns:a16="http://schemas.microsoft.com/office/drawing/2014/main" xmlns="" id="{D3CEDB61-9F66-C240-9430-DE99C80D6B1C}"/>
              </a:ext>
            </a:extLst>
          </p:cNvPr>
          <p:cNvSpPr>
            <a:spLocks noGrp="1"/>
          </p:cNvSpPr>
          <p:nvPr>
            <p:ph type="sldNum" sz="quarter" idx="12"/>
          </p:nvPr>
        </p:nvSpPr>
        <p:spPr/>
        <p:txBody>
          <a:bodyPr/>
          <a:lstStyle/>
          <a:p>
            <a:fld id="{A3F7CB7D-F184-43C7-B6FD-03D728E1BBFF}" type="slidenum">
              <a:rPr lang="en-US" smtClean="0">
                <a:solidFill>
                  <a:schemeClr val="tx2"/>
                </a:solidFill>
              </a:rPr>
              <a:pPr/>
              <a:t>24</a:t>
            </a:fld>
            <a:endParaRPr lang="en-US" dirty="0">
              <a:solidFill>
                <a:schemeClr val="tx2"/>
              </a:solidFill>
            </a:endParaRPr>
          </a:p>
        </p:txBody>
      </p:sp>
      <p:sp>
        <p:nvSpPr>
          <p:cNvPr id="9" name="Text Placeholder 8">
            <a:extLst>
              <a:ext uri="{FF2B5EF4-FFF2-40B4-BE49-F238E27FC236}">
                <a16:creationId xmlns:a16="http://schemas.microsoft.com/office/drawing/2014/main" xmlns="" id="{9930B5F1-62F3-574D-928B-6AF740152D5E}"/>
              </a:ext>
            </a:extLst>
          </p:cNvPr>
          <p:cNvSpPr>
            <a:spLocks noGrp="1"/>
          </p:cNvSpPr>
          <p:nvPr>
            <p:ph type="body" idx="1"/>
          </p:nvPr>
        </p:nvSpPr>
        <p:spPr/>
        <p:txBody>
          <a:bodyPr/>
          <a:lstStyle/>
          <a:p>
            <a:r>
              <a:rPr lang="en-US" dirty="0"/>
              <a:t>The comments provided by respondents in the open-ended follow up question identify some of the specific reform ideas members of the community would like to see in the future.</a:t>
            </a:r>
          </a:p>
        </p:txBody>
      </p:sp>
      <p:sp>
        <p:nvSpPr>
          <p:cNvPr id="17" name="Content Placeholder 16">
            <a:extLst>
              <a:ext uri="{FF2B5EF4-FFF2-40B4-BE49-F238E27FC236}">
                <a16:creationId xmlns:a16="http://schemas.microsoft.com/office/drawing/2014/main" xmlns="" id="{F650124C-05CA-144F-9592-4E37FAAAB1A2}"/>
              </a:ext>
            </a:extLst>
          </p:cNvPr>
          <p:cNvSpPr>
            <a:spLocks noGrp="1"/>
          </p:cNvSpPr>
          <p:nvPr>
            <p:ph sz="quarter" idx="13"/>
          </p:nvPr>
        </p:nvSpPr>
        <p:spPr>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55000" lnSpcReduction="20000"/>
          </a:bodyPr>
          <a:lstStyle/>
          <a:p>
            <a:r>
              <a:rPr lang="en-US" i="1" dirty="0"/>
              <a:t>“</a:t>
            </a:r>
            <a:r>
              <a:rPr lang="en-US" b="1" i="1" dirty="0"/>
              <a:t>I also completely agree with the view that voters should choose their lawmakers, rather than lawmakers choosing their constituents.”</a:t>
            </a:r>
            <a:r>
              <a:rPr lang="en-US" b="1" dirty="0"/>
              <a:t> </a:t>
            </a:r>
          </a:p>
          <a:p>
            <a:r>
              <a:rPr lang="en-US" i="1" dirty="0"/>
              <a:t>“I like the idea of nonpartisan committees having the task of drawing redistricting maps, rather than simply just lawmakers, who always have a hidden political agenda in either direction.”</a:t>
            </a:r>
            <a:endParaRPr lang="en-US" dirty="0"/>
          </a:p>
          <a:p>
            <a:r>
              <a:rPr lang="en-US" i="1" dirty="0"/>
              <a:t>“Redistricting MUST be independent of party politics.  partisan redistricting is how one particular party has gained nominal control of state and national seats despite being a minority party in the state in some other states.”</a:t>
            </a:r>
          </a:p>
          <a:p>
            <a:r>
              <a:rPr lang="en-US" i="1" dirty="0"/>
              <a:t>“We need to make those process more trusted by the people so it is good to have a future reform where people have more participation and can be in peace of mind with the process.”</a:t>
            </a:r>
            <a:endParaRPr lang="en-US" dirty="0"/>
          </a:p>
          <a:p>
            <a:endParaRPr lang="en-US" dirty="0"/>
          </a:p>
        </p:txBody>
      </p:sp>
    </p:spTree>
    <p:extLst>
      <p:ext uri="{BB962C8B-B14F-4D97-AF65-F5344CB8AC3E}">
        <p14:creationId xmlns:p14="http://schemas.microsoft.com/office/powerpoint/2010/main" xmlns="" val="2996296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7150"/>
            <a:ext cx="9144000" cy="678223"/>
          </a:xfrm>
        </p:spPr>
        <p:txBody>
          <a:bodyPr>
            <a:noAutofit/>
          </a:bodyPr>
          <a:lstStyle/>
          <a:p>
            <a:pPr algn="ctr"/>
            <a:r>
              <a:rPr lang="en-US" sz="4000" dirty="0"/>
              <a:t>Key Takeaways</a:t>
            </a:r>
            <a:endParaRPr lang="en-US" sz="4000" dirty="0">
              <a:solidFill>
                <a:schemeClr val="tx1"/>
              </a:solidFill>
            </a:endParaRP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Slide Number Placeholder 4"/>
          <p:cNvSpPr>
            <a:spLocks noGrp="1"/>
          </p:cNvSpPr>
          <p:nvPr>
            <p:ph type="sldNum" sz="quarter" idx="12"/>
          </p:nvPr>
        </p:nvSpPr>
        <p:spPr>
          <a:xfrm>
            <a:off x="8686800" y="4919472"/>
            <a:ext cx="533400" cy="285750"/>
          </a:xfrm>
        </p:spPr>
        <p:txBody>
          <a:bodyPr>
            <a:normAutofit/>
          </a:bodyPr>
          <a:lstStyle/>
          <a:p>
            <a:fld id="{A3F7CB7D-F184-43C7-B6FD-03D728E1BBFF}" type="slidenum">
              <a:rPr lang="en-US" sz="1200" smtClean="0"/>
              <a:pPr/>
              <a:t>25</a:t>
            </a:fld>
            <a:endParaRPr lang="en-US" sz="1200" dirty="0"/>
          </a:p>
        </p:txBody>
      </p:sp>
      <p:sp>
        <p:nvSpPr>
          <p:cNvPr id="7" name="Content Placeholder 6">
            <a:extLst>
              <a:ext uri="{FF2B5EF4-FFF2-40B4-BE49-F238E27FC236}">
                <a16:creationId xmlns:a16="http://schemas.microsoft.com/office/drawing/2014/main" xmlns="" id="{2B243534-ADCD-4704-903F-5C673334234D}"/>
              </a:ext>
            </a:extLst>
          </p:cNvPr>
          <p:cNvSpPr txBox="1">
            <a:spLocks/>
          </p:cNvSpPr>
          <p:nvPr/>
        </p:nvSpPr>
        <p:spPr>
          <a:xfrm>
            <a:off x="609600" y="1138428"/>
            <a:ext cx="8153400" cy="3947922"/>
          </a:xfrm>
          <a:prstGeom prst="rect">
            <a:avLst/>
          </a:prstGeom>
        </p:spPr>
        <p:txBody>
          <a:bodyPr>
            <a:noAutofit/>
          </a:bodyPr>
          <a:lstStyle>
            <a:lvl1pPr marL="320040" indent="-320040" algn="l" rtl="0" eaLnBrk="1" latinLnBrk="0" hangingPunct="1">
              <a:spcBef>
                <a:spcPts val="700"/>
              </a:spcBef>
              <a:buClr>
                <a:schemeClr val="accent2"/>
              </a:buClr>
              <a:buSzPct val="60000"/>
              <a:buFont typeface="Wingdings" panose="05000000000000000000" pitchFamily="2" charset="2"/>
              <a:buChar char="Ø"/>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panose="05000000000000000000" pitchFamily="2" charset="2"/>
              <a:buChar char="Ø"/>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panose="05000000000000000000" pitchFamily="2" charset="2"/>
              <a:buChar char="Ø"/>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panose="05000000000000000000" pitchFamily="2" charset="2"/>
              <a:buChar char="Ø"/>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panose="05000000000000000000" pitchFamily="2" charset="2"/>
              <a:buChar char="Ø"/>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a:spcAft>
                <a:spcPts val="1200"/>
              </a:spcAft>
            </a:pPr>
            <a:endParaRPr lang="en-US" sz="2000" dirty="0">
              <a:solidFill>
                <a:schemeClr val="tx1">
                  <a:lumMod val="95000"/>
                  <a:lumOff val="5000"/>
                </a:schemeClr>
              </a:solidFill>
            </a:endParaRPr>
          </a:p>
        </p:txBody>
      </p:sp>
      <p:sp>
        <p:nvSpPr>
          <p:cNvPr id="10" name="Content Placeholder 2">
            <a:extLst>
              <a:ext uri="{FF2B5EF4-FFF2-40B4-BE49-F238E27FC236}">
                <a16:creationId xmlns:a16="http://schemas.microsoft.com/office/drawing/2014/main" xmlns="" id="{82B6DB1B-A51F-4157-8F8C-AEE2BF63AE5A}"/>
              </a:ext>
            </a:extLst>
          </p:cNvPr>
          <p:cNvSpPr txBox="1">
            <a:spLocks/>
          </p:cNvSpPr>
          <p:nvPr/>
        </p:nvSpPr>
        <p:spPr>
          <a:xfrm>
            <a:off x="129396" y="1019556"/>
            <a:ext cx="9014604" cy="4066794"/>
          </a:xfrm>
          <a:prstGeom prst="rect">
            <a:avLst/>
          </a:prstGeom>
        </p:spPr>
        <p:txBody>
          <a:bodyPr>
            <a:normAutofit fontScale="32500" lnSpcReduction="20000"/>
          </a:bodyPr>
          <a:lstStyle>
            <a:lvl1pPr marL="320024" indent="-320024" algn="l" rtl="0" eaLnBrk="1" latinLnBrk="0" hangingPunct="1">
              <a:spcBef>
                <a:spcPts val="700"/>
              </a:spcBef>
              <a:buClr>
                <a:schemeClr val="accent2"/>
              </a:buClr>
              <a:buSzPct val="60000"/>
              <a:buFont typeface="Wingdings" panose="05000000000000000000" pitchFamily="2" charset="2"/>
              <a:buChar char="Ø"/>
              <a:defRPr sz="2900" kern="1200">
                <a:solidFill>
                  <a:schemeClr val="tx1"/>
                </a:solidFill>
                <a:latin typeface="+mn-lt"/>
                <a:ea typeface="+mn-ea"/>
                <a:cs typeface="+mn-cs"/>
              </a:defRPr>
            </a:lvl1pPr>
            <a:lvl2pPr marL="640048" indent="-274307" algn="l" rtl="0" eaLnBrk="1" latinLnBrk="0" hangingPunct="1">
              <a:spcBef>
                <a:spcPts val="550"/>
              </a:spcBef>
              <a:buClr>
                <a:schemeClr val="accent1"/>
              </a:buClr>
              <a:buSzPct val="70000"/>
              <a:buFont typeface="Wingdings" panose="05000000000000000000" pitchFamily="2" charset="2"/>
              <a:buChar char="Ø"/>
              <a:defRPr sz="2600" kern="1200">
                <a:solidFill>
                  <a:schemeClr val="tx1"/>
                </a:solidFill>
                <a:latin typeface="+mn-lt"/>
                <a:ea typeface="+mn-ea"/>
                <a:cs typeface="+mn-cs"/>
              </a:defRPr>
            </a:lvl2pPr>
            <a:lvl3pPr marL="914355" indent="-228588" algn="l" rtl="0" eaLnBrk="1" latinLnBrk="0" hangingPunct="1">
              <a:spcBef>
                <a:spcPts val="500"/>
              </a:spcBef>
              <a:buClr>
                <a:schemeClr val="accent2"/>
              </a:buClr>
              <a:buSzPct val="75000"/>
              <a:buFont typeface="Wingdings" panose="05000000000000000000" pitchFamily="2" charset="2"/>
              <a:buChar char="Ø"/>
              <a:defRPr sz="2300" kern="1200">
                <a:solidFill>
                  <a:schemeClr val="tx1"/>
                </a:solidFill>
                <a:latin typeface="+mn-lt"/>
                <a:ea typeface="+mn-ea"/>
                <a:cs typeface="+mn-cs"/>
              </a:defRPr>
            </a:lvl3pPr>
            <a:lvl4pPr marL="1371532" indent="-228588" algn="l" rtl="0" eaLnBrk="1" latinLnBrk="0" hangingPunct="1">
              <a:spcBef>
                <a:spcPts val="400"/>
              </a:spcBef>
              <a:buClr>
                <a:schemeClr val="accent3"/>
              </a:buClr>
              <a:buSzPct val="75000"/>
              <a:buFont typeface="Wingdings" panose="05000000000000000000" pitchFamily="2" charset="2"/>
              <a:buChar char="Ø"/>
              <a:defRPr sz="2000" kern="1200">
                <a:solidFill>
                  <a:schemeClr val="tx1"/>
                </a:solidFill>
                <a:latin typeface="+mn-lt"/>
                <a:ea typeface="+mn-ea"/>
                <a:cs typeface="+mn-cs"/>
              </a:defRPr>
            </a:lvl4pPr>
            <a:lvl5pPr marL="1828709" indent="-228588" algn="l" rtl="0" eaLnBrk="1" latinLnBrk="0" hangingPunct="1">
              <a:spcBef>
                <a:spcPts val="400"/>
              </a:spcBef>
              <a:buClr>
                <a:schemeClr val="accent4"/>
              </a:buClr>
              <a:buSzPct val="65000"/>
              <a:buFont typeface="Wingdings" panose="05000000000000000000" pitchFamily="2" charset="2"/>
              <a:buChar char="Ø"/>
              <a:defRPr sz="2000" kern="1200">
                <a:solidFill>
                  <a:schemeClr val="tx1"/>
                </a:solidFill>
                <a:latin typeface="+mn-lt"/>
                <a:ea typeface="+mn-ea"/>
                <a:cs typeface="+mn-cs"/>
              </a:defRPr>
            </a:lvl5pPr>
            <a:lvl6pPr marL="2103016" indent="-228588"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322" indent="-228588"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628" indent="-228588"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5934" indent="-228588"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457200" indent="-457200">
              <a:lnSpc>
                <a:spcPct val="130000"/>
              </a:lnSpc>
              <a:spcBef>
                <a:spcPts val="300"/>
              </a:spcBef>
              <a:spcAft>
                <a:spcPts val="600"/>
              </a:spcAft>
              <a:buFont typeface="+mj-lt"/>
              <a:buAutoNum type="arabicPeriod"/>
            </a:pPr>
            <a:r>
              <a:rPr lang="en-US" sz="5200" dirty="0"/>
              <a:t>Although the redistricting process is highly complex and technical, this survey provides evidence that with sufficient background information, New Mexico’s voters are both capable and interested in providing their informed views on the process. </a:t>
            </a:r>
          </a:p>
          <a:p>
            <a:pPr marL="457200" indent="-457200">
              <a:lnSpc>
                <a:spcPct val="130000"/>
              </a:lnSpc>
              <a:spcBef>
                <a:spcPts val="300"/>
              </a:spcBef>
              <a:spcAft>
                <a:spcPts val="600"/>
              </a:spcAft>
              <a:buFont typeface="+mj-lt"/>
              <a:buAutoNum type="arabicPeriod"/>
            </a:pPr>
            <a:r>
              <a:rPr lang="en-US" sz="5200" dirty="0"/>
              <a:t>Based on the survey data New Mexico’s lawmakers should strongly consider new laws that would increase competition across political races and ensure that the map-making process is more transparent.</a:t>
            </a:r>
          </a:p>
          <a:p>
            <a:pPr marL="457200" indent="-457200">
              <a:lnSpc>
                <a:spcPct val="130000"/>
              </a:lnSpc>
              <a:spcBef>
                <a:spcPts val="300"/>
              </a:spcBef>
              <a:spcAft>
                <a:spcPts val="600"/>
              </a:spcAft>
              <a:buFont typeface="+mj-lt"/>
              <a:buAutoNum type="arabicPeriod"/>
            </a:pPr>
            <a:r>
              <a:rPr lang="en-US" sz="5200" dirty="0"/>
              <a:t>Whether engagement of the public occurs through webinars or through in-person meetings, the voting public has a strong desire to see this process be opened up for all interested parties to participate in. </a:t>
            </a:r>
          </a:p>
          <a:p>
            <a:pPr marL="457200" indent="-457200">
              <a:lnSpc>
                <a:spcPct val="130000"/>
              </a:lnSpc>
              <a:spcBef>
                <a:spcPts val="300"/>
              </a:spcBef>
              <a:spcAft>
                <a:spcPts val="600"/>
              </a:spcAft>
              <a:buFont typeface="+mj-lt"/>
              <a:buAutoNum type="arabicPeriod"/>
            </a:pPr>
            <a:r>
              <a:rPr lang="en-US" sz="5200" dirty="0"/>
              <a:t>Congratulations, and we hope the data helps with your efforts on behalf of our state. </a:t>
            </a:r>
          </a:p>
          <a:p>
            <a:pPr marL="457200" indent="-457200">
              <a:lnSpc>
                <a:spcPct val="130000"/>
              </a:lnSpc>
              <a:spcBef>
                <a:spcPts val="300"/>
              </a:spcBef>
              <a:spcAft>
                <a:spcPts val="600"/>
              </a:spcAft>
              <a:buFont typeface="+mj-lt"/>
              <a:buAutoNum type="arabicPeriod"/>
            </a:pPr>
            <a:endParaRPr lang="en-US" sz="5200" dirty="0"/>
          </a:p>
          <a:p>
            <a:pPr marL="457200" indent="-457200">
              <a:lnSpc>
                <a:spcPct val="130000"/>
              </a:lnSpc>
              <a:spcBef>
                <a:spcPts val="300"/>
              </a:spcBef>
              <a:spcAft>
                <a:spcPts val="600"/>
              </a:spcAft>
              <a:buFont typeface="+mj-lt"/>
              <a:buAutoNum type="arabicPeriod"/>
            </a:pPr>
            <a:endParaRPr lang="en-US" sz="2000" dirty="0"/>
          </a:p>
        </p:txBody>
      </p:sp>
    </p:spTree>
    <p:extLst>
      <p:ext uri="{BB962C8B-B14F-4D97-AF65-F5344CB8AC3E}">
        <p14:creationId xmlns:p14="http://schemas.microsoft.com/office/powerpoint/2010/main" xmlns="" val="1389483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xmlns="" id="{D517A5A8-5D20-4EA6-8090-9B284CBD809C}"/>
              </a:ext>
            </a:extLst>
          </p:cNvPr>
          <p:cNvSpPr>
            <a:spLocks noGrp="1"/>
          </p:cNvSpPr>
          <p:nvPr>
            <p:ph type="subTitle" idx="1"/>
          </p:nvPr>
        </p:nvSpPr>
        <p:spPr/>
        <p:txBody>
          <a:bodyPr>
            <a:normAutofit lnSpcReduction="10000"/>
          </a:bodyPr>
          <a:lstStyle/>
          <a:p>
            <a:pPr algn="ctr"/>
            <a:r>
              <a:rPr lang="en-US" dirty="0"/>
              <a:t>September 22, 2020</a:t>
            </a:r>
          </a:p>
        </p:txBody>
      </p:sp>
      <p:sp>
        <p:nvSpPr>
          <p:cNvPr id="6" name="Title 5">
            <a:extLst>
              <a:ext uri="{FF2B5EF4-FFF2-40B4-BE49-F238E27FC236}">
                <a16:creationId xmlns:a16="http://schemas.microsoft.com/office/drawing/2014/main" xmlns="" id="{13BFD673-FD33-474A-9884-3D30E81B9743}"/>
              </a:ext>
            </a:extLst>
          </p:cNvPr>
          <p:cNvSpPr>
            <a:spLocks noGrp="1"/>
          </p:cNvSpPr>
          <p:nvPr>
            <p:ph type="title"/>
          </p:nvPr>
        </p:nvSpPr>
        <p:spPr>
          <a:xfrm>
            <a:off x="285750" y="1073342"/>
            <a:ext cx="8572500" cy="1028700"/>
          </a:xfrm>
        </p:spPr>
        <p:txBody>
          <a:bodyPr>
            <a:normAutofit fontScale="90000"/>
          </a:bodyPr>
          <a:lstStyle/>
          <a:p>
            <a:pPr algn="ctr"/>
            <a:r>
              <a:rPr lang="en-US" sz="3150" dirty="0">
                <a:solidFill>
                  <a:schemeClr val="bg1"/>
                </a:solidFill>
              </a:rPr>
              <a:t>New Mexico</a:t>
            </a:r>
            <a:br>
              <a:rPr lang="en-US" sz="3150" dirty="0">
                <a:solidFill>
                  <a:schemeClr val="bg1"/>
                </a:solidFill>
              </a:rPr>
            </a:br>
            <a:r>
              <a:rPr lang="en-US" sz="3150" dirty="0">
                <a:solidFill>
                  <a:schemeClr val="bg1"/>
                </a:solidFill>
              </a:rPr>
              <a:t>Redistricting survey</a:t>
            </a:r>
            <a:endParaRPr lang="en-US" sz="3150" dirty="0"/>
          </a:p>
        </p:txBody>
      </p:sp>
      <p:pic>
        <p:nvPicPr>
          <p:cNvPr id="8" name="Picture 7" descr="LD logo hi res color.jpg.jpg">
            <a:extLst>
              <a:ext uri="{FF2B5EF4-FFF2-40B4-BE49-F238E27FC236}">
                <a16:creationId xmlns:a16="http://schemas.microsoft.com/office/drawing/2014/main" xmlns="" id="{F3CF782A-18EA-4F41-9D8D-0222C0C528B3}"/>
              </a:ext>
            </a:extLst>
          </p:cNvPr>
          <p:cNvPicPr>
            <a:picLocks noChangeAspect="1"/>
          </p:cNvPicPr>
          <p:nvPr/>
        </p:nvPicPr>
        <p:blipFill>
          <a:blip r:embed="rId2" cstate="print"/>
          <a:stretch>
            <a:fillRect/>
          </a:stretch>
        </p:blipFill>
        <p:spPr>
          <a:xfrm>
            <a:off x="4531389" y="2697689"/>
            <a:ext cx="2176721" cy="343770"/>
          </a:xfrm>
          <a:prstGeom prst="rect">
            <a:avLst/>
          </a:prstGeom>
        </p:spPr>
      </p:pic>
      <p:pic>
        <p:nvPicPr>
          <p:cNvPr id="10" name="Picture 2" descr="UNM Center for Social Policy - Home | Facebook">
            <a:extLst>
              <a:ext uri="{FF2B5EF4-FFF2-40B4-BE49-F238E27FC236}">
                <a16:creationId xmlns:a16="http://schemas.microsoft.com/office/drawing/2014/main" xmlns="" id="{2590972E-A991-9F48-84B6-F157521C7BEC}"/>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69306" y="2571750"/>
            <a:ext cx="1074668" cy="10746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43301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6DD6C-2FEF-F74A-9588-029A1D694828}"/>
              </a:ext>
            </a:extLst>
          </p:cNvPr>
          <p:cNvSpPr>
            <a:spLocks noGrp="1"/>
          </p:cNvSpPr>
          <p:nvPr>
            <p:ph type="title"/>
          </p:nvPr>
        </p:nvSpPr>
        <p:spPr/>
        <p:txBody>
          <a:bodyPr>
            <a:normAutofit fontScale="90000"/>
          </a:bodyPr>
          <a:lstStyle/>
          <a:p>
            <a:r>
              <a:rPr lang="en-US" dirty="0"/>
              <a:t>Advisory Committee Helped Guide Process</a:t>
            </a:r>
          </a:p>
        </p:txBody>
      </p:sp>
      <p:sp>
        <p:nvSpPr>
          <p:cNvPr id="3" name="Slide Number Placeholder 2">
            <a:extLst>
              <a:ext uri="{FF2B5EF4-FFF2-40B4-BE49-F238E27FC236}">
                <a16:creationId xmlns:a16="http://schemas.microsoft.com/office/drawing/2014/main" xmlns="" id="{47B5DBAF-E673-2D44-9AA0-0B4ED8F0185E}"/>
              </a:ext>
            </a:extLst>
          </p:cNvPr>
          <p:cNvSpPr>
            <a:spLocks noGrp="1"/>
          </p:cNvSpPr>
          <p:nvPr>
            <p:ph type="sldNum" sz="quarter" idx="12"/>
          </p:nvPr>
        </p:nvSpPr>
        <p:spPr/>
        <p:txBody>
          <a:bodyPr/>
          <a:lstStyle/>
          <a:p>
            <a:fld id="{8F82E0A0-C266-4798-8C8F-B9F91E9DA37E}" type="slidenum">
              <a:rPr lang="en-US" smtClean="0"/>
              <a:pPr/>
              <a:t>3</a:t>
            </a:fld>
            <a:endParaRPr lang="en-US" dirty="0"/>
          </a:p>
        </p:txBody>
      </p:sp>
      <p:sp>
        <p:nvSpPr>
          <p:cNvPr id="4" name="Content Placeholder 3">
            <a:extLst>
              <a:ext uri="{FF2B5EF4-FFF2-40B4-BE49-F238E27FC236}">
                <a16:creationId xmlns:a16="http://schemas.microsoft.com/office/drawing/2014/main" xmlns="" id="{32765A9F-5497-EF4A-ABC3-935CB98CA1AF}"/>
              </a:ext>
            </a:extLst>
          </p:cNvPr>
          <p:cNvSpPr>
            <a:spLocks noGrp="1"/>
          </p:cNvSpPr>
          <p:nvPr>
            <p:ph sz="quarter" idx="13"/>
          </p:nvPr>
        </p:nvSpPr>
        <p:spPr>
          <a:xfrm>
            <a:off x="138896" y="1352549"/>
            <a:ext cx="8750461" cy="3636139"/>
          </a:xfrm>
        </p:spPr>
        <p:txBody>
          <a:bodyPr>
            <a:normAutofit fontScale="77500" lnSpcReduction="20000"/>
          </a:bodyPr>
          <a:lstStyle/>
          <a:p>
            <a:pPr lvl="0"/>
            <a:r>
              <a:rPr lang="en-US" dirty="0"/>
              <a:t>Dr. Matt Barreto (UCLA Political Science, Voting Rights Project, Founder, Latino Decisions)</a:t>
            </a:r>
          </a:p>
          <a:p>
            <a:pPr lvl="0"/>
            <a:r>
              <a:rPr lang="en-US" dirty="0"/>
              <a:t>Dick Mason (New Mexico League of Women Voters)</a:t>
            </a:r>
          </a:p>
          <a:p>
            <a:pPr lvl="0"/>
            <a:r>
              <a:rPr lang="en-US" dirty="0"/>
              <a:t>Dr. Jason Rhode (National Coordinator, Princeton University Gerrymandering Project)</a:t>
            </a:r>
          </a:p>
          <a:p>
            <a:pPr lvl="0"/>
            <a:r>
              <a:rPr lang="en-US" dirty="0"/>
              <a:t>Brian </a:t>
            </a:r>
            <a:r>
              <a:rPr lang="en-US" dirty="0" err="1"/>
              <a:t>Sanderoff</a:t>
            </a:r>
            <a:r>
              <a:rPr lang="en-US" dirty="0"/>
              <a:t> (President, Albuquerque Polling Inc.)</a:t>
            </a:r>
          </a:p>
          <a:p>
            <a:pPr lvl="0"/>
            <a:r>
              <a:rPr lang="en-US" dirty="0"/>
              <a:t>Lilly Irvin-</a:t>
            </a:r>
            <a:r>
              <a:rPr lang="en-US" dirty="0" err="1"/>
              <a:t>Vitela</a:t>
            </a:r>
            <a:r>
              <a:rPr lang="en-US" dirty="0"/>
              <a:t> (President and Executive Director, NM First)</a:t>
            </a:r>
          </a:p>
          <a:p>
            <a:pPr lvl="0"/>
            <a:r>
              <a:rPr lang="en-US" dirty="0"/>
              <a:t>Michael Weinberg (Policy Officer, Thornburg Foundation)</a:t>
            </a:r>
          </a:p>
          <a:p>
            <a:pPr lvl="0"/>
            <a:r>
              <a:rPr lang="en-US" dirty="0"/>
              <a:t>Ben Williams (Policy Specialist, National Conference of State Legislatures Elections and Redistricting Program)</a:t>
            </a:r>
          </a:p>
          <a:p>
            <a:pPr marL="0" indent="0">
              <a:buNone/>
            </a:pPr>
            <a:endParaRPr lang="en-US" b="1" dirty="0"/>
          </a:p>
          <a:p>
            <a:endParaRPr lang="en-US" sz="2000" dirty="0"/>
          </a:p>
        </p:txBody>
      </p:sp>
    </p:spTree>
    <p:extLst>
      <p:ext uri="{BB962C8B-B14F-4D97-AF65-F5344CB8AC3E}">
        <p14:creationId xmlns:p14="http://schemas.microsoft.com/office/powerpoint/2010/main" xmlns="" val="347654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6DD6C-2FEF-F74A-9588-029A1D694828}"/>
              </a:ext>
            </a:extLst>
          </p:cNvPr>
          <p:cNvSpPr>
            <a:spLocks noGrp="1"/>
          </p:cNvSpPr>
          <p:nvPr>
            <p:ph type="title"/>
          </p:nvPr>
        </p:nvSpPr>
        <p:spPr/>
        <p:txBody>
          <a:bodyPr/>
          <a:lstStyle/>
          <a:p>
            <a:r>
              <a:rPr lang="en-US" dirty="0"/>
              <a:t>Research Design and Process</a:t>
            </a:r>
          </a:p>
        </p:txBody>
      </p:sp>
      <p:sp>
        <p:nvSpPr>
          <p:cNvPr id="3" name="Slide Number Placeholder 2">
            <a:extLst>
              <a:ext uri="{FF2B5EF4-FFF2-40B4-BE49-F238E27FC236}">
                <a16:creationId xmlns:a16="http://schemas.microsoft.com/office/drawing/2014/main" xmlns="" id="{47B5DBAF-E673-2D44-9AA0-0B4ED8F0185E}"/>
              </a:ext>
            </a:extLst>
          </p:cNvPr>
          <p:cNvSpPr>
            <a:spLocks noGrp="1"/>
          </p:cNvSpPr>
          <p:nvPr>
            <p:ph type="sldNum" sz="quarter" idx="12"/>
          </p:nvPr>
        </p:nvSpPr>
        <p:spPr/>
        <p:txBody>
          <a:bodyPr/>
          <a:lstStyle/>
          <a:p>
            <a:fld id="{8F82E0A0-C266-4798-8C8F-B9F91E9DA37E}" type="slidenum">
              <a:rPr lang="en-US" smtClean="0"/>
              <a:pPr/>
              <a:t>4</a:t>
            </a:fld>
            <a:endParaRPr lang="en-US" dirty="0"/>
          </a:p>
        </p:txBody>
      </p:sp>
      <p:sp>
        <p:nvSpPr>
          <p:cNvPr id="4" name="Content Placeholder 3">
            <a:extLst>
              <a:ext uri="{FF2B5EF4-FFF2-40B4-BE49-F238E27FC236}">
                <a16:creationId xmlns:a16="http://schemas.microsoft.com/office/drawing/2014/main" xmlns="" id="{32765A9F-5497-EF4A-ABC3-935CB98CA1AF}"/>
              </a:ext>
            </a:extLst>
          </p:cNvPr>
          <p:cNvSpPr>
            <a:spLocks noGrp="1"/>
          </p:cNvSpPr>
          <p:nvPr>
            <p:ph sz="quarter" idx="13"/>
          </p:nvPr>
        </p:nvSpPr>
        <p:spPr>
          <a:xfrm>
            <a:off x="138896" y="1352549"/>
            <a:ext cx="8750461" cy="3636139"/>
          </a:xfrm>
        </p:spPr>
        <p:txBody>
          <a:bodyPr>
            <a:normAutofit fontScale="92500" lnSpcReduction="10000"/>
          </a:bodyPr>
          <a:lstStyle/>
          <a:p>
            <a:r>
              <a:rPr lang="en-US" sz="2200" dirty="0"/>
              <a:t>The sample was randomly drawn from a database of registered voters who had voted in the 2016 election, and/or the 2018 election. </a:t>
            </a:r>
          </a:p>
          <a:p>
            <a:pPr marL="274313" indent="-274313">
              <a:lnSpc>
                <a:spcPct val="150000"/>
              </a:lnSpc>
              <a:spcBef>
                <a:spcPts val="0"/>
              </a:spcBef>
            </a:pPr>
            <a:r>
              <a:rPr lang="en-US" sz="2200" dirty="0"/>
              <a:t>Field Dates: August 4-September 1, 2020</a:t>
            </a:r>
          </a:p>
          <a:p>
            <a:pPr marL="274313" indent="-274313">
              <a:lnSpc>
                <a:spcPct val="150000"/>
              </a:lnSpc>
              <a:spcBef>
                <a:spcPts val="0"/>
              </a:spcBef>
            </a:pPr>
            <a:r>
              <a:rPr lang="en-US" sz="2200" dirty="0"/>
              <a:t>Mode: Web-based survey which has advantage of allowing respondents to read background information before providing responses.</a:t>
            </a:r>
          </a:p>
          <a:p>
            <a:pPr marL="274313" indent="-274313">
              <a:lnSpc>
                <a:spcPct val="150000"/>
              </a:lnSpc>
              <a:spcBef>
                <a:spcPts val="0"/>
              </a:spcBef>
            </a:pPr>
            <a:r>
              <a:rPr lang="en-US" sz="2200" dirty="0"/>
              <a:t>Margin of error +/- 4.3%</a:t>
            </a:r>
          </a:p>
          <a:p>
            <a:pPr marL="274313" indent="-274313">
              <a:lnSpc>
                <a:spcPct val="150000"/>
              </a:lnSpc>
              <a:spcBef>
                <a:spcPts val="0"/>
              </a:spcBef>
            </a:pPr>
            <a:r>
              <a:rPr lang="en-US" sz="2200" dirty="0"/>
              <a:t>Survey available in English and Spanish </a:t>
            </a:r>
          </a:p>
          <a:p>
            <a:pPr marL="274313" indent="-274313">
              <a:lnSpc>
                <a:spcPct val="150000"/>
              </a:lnSpc>
              <a:spcBef>
                <a:spcPts val="0"/>
              </a:spcBef>
            </a:pPr>
            <a:r>
              <a:rPr lang="en-US" sz="2000" dirty="0"/>
              <a:t>Data was weighted to demographics of NM registered voter population to ensure a representative sample </a:t>
            </a:r>
          </a:p>
          <a:p>
            <a:pPr marL="274313" indent="-274313">
              <a:lnSpc>
                <a:spcPct val="150000"/>
              </a:lnSpc>
              <a:spcBef>
                <a:spcPts val="0"/>
              </a:spcBef>
            </a:pPr>
            <a:endParaRPr lang="en-US" sz="2200" dirty="0"/>
          </a:p>
          <a:p>
            <a:endParaRPr lang="en-US" sz="2000" dirty="0"/>
          </a:p>
        </p:txBody>
      </p:sp>
    </p:spTree>
    <p:extLst>
      <p:ext uri="{BB962C8B-B14F-4D97-AF65-F5344CB8AC3E}">
        <p14:creationId xmlns:p14="http://schemas.microsoft.com/office/powerpoint/2010/main" xmlns="" val="359378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8F8D9A-2B9A-4D7C-B6E9-CBB419F1A46A}"/>
              </a:ext>
            </a:extLst>
          </p:cNvPr>
          <p:cNvSpPr>
            <a:spLocks noGrp="1"/>
          </p:cNvSpPr>
          <p:nvPr>
            <p:ph type="title"/>
          </p:nvPr>
        </p:nvSpPr>
        <p:spPr/>
        <p:txBody>
          <a:bodyPr/>
          <a:lstStyle/>
          <a:p>
            <a:r>
              <a:rPr lang="en-US" dirty="0"/>
              <a:t>Survey Methodology</a:t>
            </a:r>
          </a:p>
        </p:txBody>
      </p:sp>
      <p:sp>
        <p:nvSpPr>
          <p:cNvPr id="11" name="Slide Number Placeholder 10">
            <a:extLst>
              <a:ext uri="{FF2B5EF4-FFF2-40B4-BE49-F238E27FC236}">
                <a16:creationId xmlns:a16="http://schemas.microsoft.com/office/drawing/2014/main" xmlns="" id="{DCEFBC7C-0333-4FC6-A53F-3A349075745C}"/>
              </a:ext>
            </a:extLst>
          </p:cNvPr>
          <p:cNvSpPr>
            <a:spLocks noGrp="1"/>
          </p:cNvSpPr>
          <p:nvPr>
            <p:ph type="sldNum" sz="quarter" idx="12"/>
          </p:nvPr>
        </p:nvSpPr>
        <p:spPr/>
        <p:txBody>
          <a:bodyPr/>
          <a:lstStyle/>
          <a:p>
            <a:fld id="{8F82E0A0-C266-4798-8C8F-B9F91E9DA37E}" type="slidenum">
              <a:rPr lang="en-US" smtClean="0"/>
              <a:pPr/>
              <a:t>5</a:t>
            </a:fld>
            <a:endParaRPr lang="en-US" dirty="0"/>
          </a:p>
        </p:txBody>
      </p:sp>
      <p:sp>
        <p:nvSpPr>
          <p:cNvPr id="3" name="Content Placeholder 2">
            <a:extLst>
              <a:ext uri="{FF2B5EF4-FFF2-40B4-BE49-F238E27FC236}">
                <a16:creationId xmlns:a16="http://schemas.microsoft.com/office/drawing/2014/main" xmlns="" id="{82B6DB1B-A51F-4157-8F8C-AEE2BF63AE5A}"/>
              </a:ext>
            </a:extLst>
          </p:cNvPr>
          <p:cNvSpPr>
            <a:spLocks noGrp="1"/>
          </p:cNvSpPr>
          <p:nvPr>
            <p:ph sz="quarter" idx="13"/>
          </p:nvPr>
        </p:nvSpPr>
        <p:spPr>
          <a:xfrm>
            <a:off x="116402" y="1215186"/>
            <a:ext cx="8924081" cy="3737394"/>
          </a:xfrm>
        </p:spPr>
        <p:txBody>
          <a:bodyPr>
            <a:normAutofit/>
          </a:bodyPr>
          <a:lstStyle/>
          <a:p>
            <a:pPr marL="274313" indent="-274313">
              <a:lnSpc>
                <a:spcPct val="150000"/>
              </a:lnSpc>
              <a:spcBef>
                <a:spcPts val="0"/>
              </a:spcBef>
            </a:pPr>
            <a:r>
              <a:rPr lang="en-US" sz="2400" dirty="0"/>
              <a:t>Data weighted to demographics of NM registered voter population to ensure a representative sample </a:t>
            </a:r>
          </a:p>
          <a:p>
            <a:pPr marL="274313" indent="-274313">
              <a:lnSpc>
                <a:spcPct val="150000"/>
              </a:lnSpc>
              <a:spcBef>
                <a:spcPts val="0"/>
              </a:spcBef>
            </a:pPr>
            <a:r>
              <a:rPr lang="en-US" sz="2400" dirty="0"/>
              <a:t>Party ID and ideology of the sample is reflective of New Mexico’s electorate:</a:t>
            </a:r>
          </a:p>
          <a:p>
            <a:pPr marL="594337" lvl="1" indent="-274313">
              <a:lnSpc>
                <a:spcPct val="150000"/>
              </a:lnSpc>
              <a:spcBef>
                <a:spcPts val="0"/>
              </a:spcBef>
            </a:pPr>
            <a:r>
              <a:rPr lang="en-US" sz="2100" dirty="0"/>
              <a:t>48% Democrat, 34% Republican, 18% Independent or third party</a:t>
            </a:r>
          </a:p>
          <a:p>
            <a:pPr marL="594337" lvl="1" indent="-274313">
              <a:lnSpc>
                <a:spcPct val="150000"/>
              </a:lnSpc>
              <a:spcBef>
                <a:spcPts val="0"/>
              </a:spcBef>
            </a:pPr>
            <a:r>
              <a:rPr lang="en-US" sz="2100" dirty="0"/>
              <a:t>39% identified themselves as “liberal”, 31% as ”moderate”, 28% as “conservative”</a:t>
            </a:r>
          </a:p>
        </p:txBody>
      </p:sp>
    </p:spTree>
    <p:extLst>
      <p:ext uri="{BB962C8B-B14F-4D97-AF65-F5344CB8AC3E}">
        <p14:creationId xmlns:p14="http://schemas.microsoft.com/office/powerpoint/2010/main" xmlns="" val="369216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FBFB"/>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A57E8EC5-B022-49BE-85AF-3A857A33A805}"/>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3F7CB7D-F184-43C7-B6FD-03D728E1BBFF}" type="slidenum">
              <a:rPr kumimoji="0" lang="en-US" sz="900" b="0" i="0" u="none" strike="noStrike" kern="1200" cap="none" spc="0" normalizeH="0" baseline="0" noProof="0" smtClean="0">
                <a:ln>
                  <a:noFill/>
                </a:ln>
                <a:solidFill>
                  <a:srgbClr val="DEF5FA"/>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srgbClr val="DEF5FA"/>
              </a:solidFill>
              <a:effectLst/>
              <a:uLnTx/>
              <a:uFillTx/>
              <a:latin typeface="Arial" panose="020B0604020202020204"/>
              <a:ea typeface="+mn-ea"/>
              <a:cs typeface="+mn-cs"/>
            </a:endParaRPr>
          </a:p>
        </p:txBody>
      </p:sp>
      <p:sp>
        <p:nvSpPr>
          <p:cNvPr id="5" name="Title 4">
            <a:extLst>
              <a:ext uri="{FF2B5EF4-FFF2-40B4-BE49-F238E27FC236}">
                <a16:creationId xmlns:a16="http://schemas.microsoft.com/office/drawing/2014/main" xmlns="" id="{CCD346B3-B39C-4B8B-8791-D8B558870FE5}"/>
              </a:ext>
            </a:extLst>
          </p:cNvPr>
          <p:cNvSpPr>
            <a:spLocks noGrp="1"/>
          </p:cNvSpPr>
          <p:nvPr>
            <p:ph type="title"/>
          </p:nvPr>
        </p:nvSpPr>
        <p:spPr>
          <a:xfrm>
            <a:off x="942753" y="1410587"/>
            <a:ext cx="6867747" cy="1562100"/>
          </a:xfrm>
        </p:spPr>
        <p:txBody>
          <a:bodyPr>
            <a:normAutofit/>
          </a:bodyPr>
          <a:lstStyle/>
          <a:p>
            <a:r>
              <a:rPr lang="en-US" sz="2800" dirty="0">
                <a:solidFill>
                  <a:schemeClr val="bg1"/>
                </a:solidFill>
              </a:rPr>
              <a:t>Politically competitive verses “safe” districts</a:t>
            </a:r>
          </a:p>
        </p:txBody>
      </p:sp>
      <p:pic>
        <p:nvPicPr>
          <p:cNvPr id="4" name="Picture 3" descr="LD logo hi res color.jpg.jpg">
            <a:extLst>
              <a:ext uri="{FF2B5EF4-FFF2-40B4-BE49-F238E27FC236}">
                <a16:creationId xmlns:a16="http://schemas.microsoft.com/office/drawing/2014/main" xmlns="" id="{F3CF782A-18EA-4F41-9D8D-0222C0C528B3}"/>
              </a:ext>
            </a:extLst>
          </p:cNvPr>
          <p:cNvPicPr>
            <a:picLocks noChangeAspect="1"/>
          </p:cNvPicPr>
          <p:nvPr/>
        </p:nvPicPr>
        <p:blipFill>
          <a:blip r:embed="rId2" cstate="print"/>
          <a:stretch>
            <a:fillRect/>
          </a:stretch>
        </p:blipFill>
        <p:spPr>
          <a:xfrm>
            <a:off x="5983126" y="171450"/>
            <a:ext cx="2436974" cy="384871"/>
          </a:xfrm>
          <a:prstGeom prst="rect">
            <a:avLst/>
          </a:prstGeom>
        </p:spPr>
      </p:pic>
    </p:spTree>
    <p:extLst>
      <p:ext uri="{BB962C8B-B14F-4D97-AF65-F5344CB8AC3E}">
        <p14:creationId xmlns:p14="http://schemas.microsoft.com/office/powerpoint/2010/main" xmlns="" val="2453315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B7A551-5073-D34E-BA11-60E929D5D6B3}"/>
              </a:ext>
            </a:extLst>
          </p:cNvPr>
          <p:cNvSpPr>
            <a:spLocks noGrp="1"/>
          </p:cNvSpPr>
          <p:nvPr>
            <p:ph type="title"/>
          </p:nvPr>
        </p:nvSpPr>
        <p:spPr/>
        <p:txBody>
          <a:bodyPr>
            <a:normAutofit fontScale="90000"/>
          </a:bodyPr>
          <a:lstStyle/>
          <a:p>
            <a:r>
              <a:rPr lang="en-US" sz="2800" dirty="0"/>
              <a:t>Which of the following best reflects your views on the political party makeup of future districts? (State Sample)</a:t>
            </a:r>
          </a:p>
        </p:txBody>
      </p:sp>
      <p:sp>
        <p:nvSpPr>
          <p:cNvPr id="3" name="Slide Number Placeholder 2">
            <a:extLst>
              <a:ext uri="{FF2B5EF4-FFF2-40B4-BE49-F238E27FC236}">
                <a16:creationId xmlns:a16="http://schemas.microsoft.com/office/drawing/2014/main" xmlns="" id="{3EBB6BDE-39E1-734A-92DC-6D0607CB0746}"/>
              </a:ext>
            </a:extLst>
          </p:cNvPr>
          <p:cNvSpPr>
            <a:spLocks noGrp="1"/>
          </p:cNvSpPr>
          <p:nvPr>
            <p:ph type="sldNum" sz="quarter" idx="12"/>
          </p:nvPr>
        </p:nvSpPr>
        <p:spPr/>
        <p:txBody>
          <a:bodyPr/>
          <a:lstStyle/>
          <a:p>
            <a:fld id="{8F82E0A0-C266-4798-8C8F-B9F91E9DA37E}" type="slidenum">
              <a:rPr lang="en-US" smtClean="0"/>
              <a:pPr/>
              <a:t>7</a:t>
            </a:fld>
            <a:endParaRPr lang="en-US" dirty="0"/>
          </a:p>
        </p:txBody>
      </p:sp>
      <p:sp>
        <p:nvSpPr>
          <p:cNvPr id="4" name="Content Placeholder 3">
            <a:extLst>
              <a:ext uri="{FF2B5EF4-FFF2-40B4-BE49-F238E27FC236}">
                <a16:creationId xmlns:a16="http://schemas.microsoft.com/office/drawing/2014/main" xmlns="" id="{5637DDC2-66CB-7F4F-95C1-E3430B4DE63F}"/>
              </a:ext>
            </a:extLst>
          </p:cNvPr>
          <p:cNvSpPr>
            <a:spLocks noGrp="1"/>
          </p:cNvSpPr>
          <p:nvPr>
            <p:ph sz="quarter" idx="13"/>
          </p:nvPr>
        </p:nvSpPr>
        <p:spPr>
          <a:xfrm>
            <a:off x="231494" y="1352549"/>
            <a:ext cx="8681012" cy="3647713"/>
          </a:xfrm>
        </p:spPr>
        <p:txBody>
          <a:bodyPr>
            <a:noAutofit/>
          </a:bodyPr>
          <a:lstStyle/>
          <a:p>
            <a:pPr lvl="0"/>
            <a:r>
              <a:rPr lang="en-US" sz="1800" dirty="0"/>
              <a:t>Lean toward making districts </a:t>
            </a:r>
            <a:r>
              <a:rPr lang="en-US" sz="1800" b="1" dirty="0"/>
              <a:t>politically competitive</a:t>
            </a:r>
            <a:r>
              <a:rPr lang="en-US" sz="1800" dirty="0"/>
              <a:t>, so Democrats, Republicans, or independents have a chance at winning, and no single party has an advantage    						          </a:t>
            </a:r>
            <a:r>
              <a:rPr lang="en-US" sz="1800" b="1" dirty="0"/>
              <a:t>47%</a:t>
            </a:r>
            <a:endParaRPr lang="en-US" sz="1800" dirty="0"/>
          </a:p>
          <a:p>
            <a:pPr lvl="0"/>
            <a:r>
              <a:rPr lang="en-US" sz="1800" dirty="0"/>
              <a:t>Lean toward protecting districts that have been historically Democrat or Republican, maintaining </a:t>
            </a:r>
            <a:r>
              <a:rPr lang="en-US" sz="1800" b="1" dirty="0"/>
              <a:t>“safe” districts</a:t>
            </a:r>
            <a:r>
              <a:rPr lang="en-US" sz="1800" dirty="0"/>
              <a:t> for candidates from those parties  </a:t>
            </a:r>
            <a:r>
              <a:rPr lang="en-US" sz="1800" b="1" dirty="0"/>
              <a:t>14%</a:t>
            </a:r>
            <a:br>
              <a:rPr lang="en-US" sz="1800" b="1" dirty="0"/>
            </a:br>
            <a:endParaRPr lang="en-US" sz="1800" dirty="0"/>
          </a:p>
          <a:p>
            <a:pPr lvl="0"/>
            <a:r>
              <a:rPr lang="en-US" sz="1800" b="1" dirty="0"/>
              <a:t>Avoid considering political affiliation</a:t>
            </a:r>
            <a:r>
              <a:rPr lang="en-US" sz="1800" dirty="0"/>
              <a:t> at all, instead drawing district lines based on federal criteria, demographics, and communities of interest            </a:t>
            </a:r>
            <a:r>
              <a:rPr lang="en-US" sz="1800" b="1" dirty="0"/>
              <a:t>26%</a:t>
            </a:r>
            <a:br>
              <a:rPr lang="en-US" sz="1800" b="1" dirty="0"/>
            </a:br>
            <a:endParaRPr lang="en-US" sz="1800" dirty="0"/>
          </a:p>
          <a:p>
            <a:pPr lvl="0"/>
            <a:r>
              <a:rPr lang="en-US" sz="1800" dirty="0"/>
              <a:t>I don’t know or </a:t>
            </a:r>
            <a:r>
              <a:rPr lang="en-US" sz="1800" b="1" dirty="0"/>
              <a:t>don’t have an opinion</a:t>
            </a:r>
            <a:r>
              <a:rPr lang="en-US" sz="1800" dirty="0"/>
              <a:t> 				           </a:t>
            </a:r>
            <a:r>
              <a:rPr lang="en-US" sz="1800" b="1" dirty="0"/>
              <a:t>13%</a:t>
            </a:r>
            <a:endParaRPr lang="en-US" sz="1800" dirty="0"/>
          </a:p>
          <a:p>
            <a:pPr marL="0" indent="0">
              <a:buNone/>
            </a:pPr>
            <a:r>
              <a:rPr lang="en-US" sz="2000" dirty="0"/>
              <a:t/>
            </a:r>
            <a:br>
              <a:rPr lang="en-US" sz="2000" dirty="0"/>
            </a:br>
            <a:endParaRPr lang="en-US" sz="2000" dirty="0"/>
          </a:p>
        </p:txBody>
      </p:sp>
    </p:spTree>
    <p:extLst>
      <p:ext uri="{BB962C8B-B14F-4D97-AF65-F5344CB8AC3E}">
        <p14:creationId xmlns:p14="http://schemas.microsoft.com/office/powerpoint/2010/main" xmlns="" val="3278009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44CB9D94-0DFF-4747-855D-4E6D28A82434}"/>
              </a:ext>
            </a:extLst>
          </p:cNvPr>
          <p:cNvSpPr>
            <a:spLocks noGrp="1"/>
          </p:cNvSpPr>
          <p:nvPr>
            <p:ph type="sldNum" sz="quarter" idx="12"/>
          </p:nvPr>
        </p:nvSpPr>
        <p:spPr/>
        <p:txBody>
          <a:bodyPr/>
          <a:lstStyle/>
          <a:p>
            <a:fld id="{8F82E0A0-C266-4798-8C8F-B9F91E9DA37E}" type="slidenum">
              <a:rPr lang="en-US" smtClean="0"/>
              <a:pPr/>
              <a:t>8</a:t>
            </a:fld>
            <a:endParaRPr lang="en-US" dirty="0"/>
          </a:p>
        </p:txBody>
      </p:sp>
      <p:sp>
        <p:nvSpPr>
          <p:cNvPr id="2" name="Title 1">
            <a:extLst>
              <a:ext uri="{FF2B5EF4-FFF2-40B4-BE49-F238E27FC236}">
                <a16:creationId xmlns:a16="http://schemas.microsoft.com/office/drawing/2014/main" xmlns="" id="{E0CFCA8A-0E7A-4076-802E-9377ED27F85C}"/>
              </a:ext>
            </a:extLst>
          </p:cNvPr>
          <p:cNvSpPr>
            <a:spLocks noGrp="1"/>
          </p:cNvSpPr>
          <p:nvPr>
            <p:ph type="title"/>
          </p:nvPr>
        </p:nvSpPr>
        <p:spPr>
          <a:xfrm>
            <a:off x="495300" y="288535"/>
            <a:ext cx="8153400" cy="666805"/>
          </a:xfrm>
        </p:spPr>
        <p:txBody>
          <a:bodyPr anchor="t">
            <a:normAutofit fontScale="90000"/>
          </a:bodyPr>
          <a:lstStyle/>
          <a:p>
            <a:r>
              <a:rPr lang="en-US" sz="2700" b="1" dirty="0"/>
              <a:t>Political Competition Item Broken out by Partisanship </a:t>
            </a:r>
            <a:br>
              <a:rPr lang="en-US" sz="2700" b="1" dirty="0"/>
            </a:br>
            <a:r>
              <a:rPr lang="en-US" b="1" dirty="0"/>
              <a:t/>
            </a:r>
            <a:br>
              <a:rPr lang="en-US" b="1" dirty="0"/>
            </a:br>
            <a:r>
              <a:rPr lang="en-US" dirty="0"/>
              <a:t>Generally speaking, which of the following best reflects your views on the political party makeup of future districts? </a:t>
            </a:r>
          </a:p>
        </p:txBody>
      </p:sp>
      <p:graphicFrame>
        <p:nvGraphicFramePr>
          <p:cNvPr id="8" name="Chart 7">
            <a:extLst>
              <a:ext uri="{FF2B5EF4-FFF2-40B4-BE49-F238E27FC236}">
                <a16:creationId xmlns:a16="http://schemas.microsoft.com/office/drawing/2014/main" xmlns="" id="{E6924A39-1FD9-2F49-BD22-46475047A303}"/>
              </a:ext>
            </a:extLst>
          </p:cNvPr>
          <p:cNvGraphicFramePr>
            <a:graphicFrameLocks/>
          </p:cNvGraphicFramePr>
          <p:nvPr>
            <p:extLst/>
          </p:nvPr>
        </p:nvGraphicFramePr>
        <p:xfrm>
          <a:off x="348343" y="955340"/>
          <a:ext cx="8300357" cy="38561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23695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B7A551-5073-D34E-BA11-60E929D5D6B3}"/>
              </a:ext>
            </a:extLst>
          </p:cNvPr>
          <p:cNvSpPr>
            <a:spLocks noGrp="1"/>
          </p:cNvSpPr>
          <p:nvPr>
            <p:ph type="title"/>
          </p:nvPr>
        </p:nvSpPr>
        <p:spPr>
          <a:xfrm>
            <a:off x="231494" y="118110"/>
            <a:ext cx="8681012" cy="1005840"/>
          </a:xfrm>
        </p:spPr>
        <p:txBody>
          <a:bodyPr>
            <a:normAutofit fontScale="90000"/>
          </a:bodyPr>
          <a:lstStyle/>
          <a:p>
            <a:r>
              <a:rPr lang="en-US" sz="2800" dirty="0"/>
              <a:t>Which of the following best reflects your views on the political party makeup of future districts? (Committee Data)</a:t>
            </a:r>
          </a:p>
        </p:txBody>
      </p:sp>
      <p:sp>
        <p:nvSpPr>
          <p:cNvPr id="3" name="Slide Number Placeholder 2">
            <a:extLst>
              <a:ext uri="{FF2B5EF4-FFF2-40B4-BE49-F238E27FC236}">
                <a16:creationId xmlns:a16="http://schemas.microsoft.com/office/drawing/2014/main" xmlns="" id="{3EBB6BDE-39E1-734A-92DC-6D0607CB0746}"/>
              </a:ext>
            </a:extLst>
          </p:cNvPr>
          <p:cNvSpPr>
            <a:spLocks noGrp="1"/>
          </p:cNvSpPr>
          <p:nvPr>
            <p:ph type="sldNum" sz="quarter" idx="12"/>
          </p:nvPr>
        </p:nvSpPr>
        <p:spPr/>
        <p:txBody>
          <a:bodyPr/>
          <a:lstStyle/>
          <a:p>
            <a:fld id="{8F82E0A0-C266-4798-8C8F-B9F91E9DA37E}" type="slidenum">
              <a:rPr lang="en-US" smtClean="0"/>
              <a:pPr/>
              <a:t>9</a:t>
            </a:fld>
            <a:endParaRPr lang="en-US" dirty="0"/>
          </a:p>
        </p:txBody>
      </p:sp>
      <p:sp>
        <p:nvSpPr>
          <p:cNvPr id="4" name="Content Placeholder 3">
            <a:extLst>
              <a:ext uri="{FF2B5EF4-FFF2-40B4-BE49-F238E27FC236}">
                <a16:creationId xmlns:a16="http://schemas.microsoft.com/office/drawing/2014/main" xmlns="" id="{5637DDC2-66CB-7F4F-95C1-E3430B4DE63F}"/>
              </a:ext>
            </a:extLst>
          </p:cNvPr>
          <p:cNvSpPr>
            <a:spLocks noGrp="1"/>
          </p:cNvSpPr>
          <p:nvPr>
            <p:ph sz="quarter" idx="13"/>
          </p:nvPr>
        </p:nvSpPr>
        <p:spPr>
          <a:xfrm>
            <a:off x="231494" y="1352549"/>
            <a:ext cx="8681012" cy="3647713"/>
          </a:xfrm>
        </p:spPr>
        <p:txBody>
          <a:bodyPr>
            <a:noAutofit/>
          </a:bodyPr>
          <a:lstStyle/>
          <a:p>
            <a:pPr lvl="0"/>
            <a:r>
              <a:rPr lang="en-US" sz="1600" dirty="0"/>
              <a:t>Lean toward making districts </a:t>
            </a:r>
            <a:r>
              <a:rPr lang="en-US" sz="1600" b="1" dirty="0"/>
              <a:t>politically competitive</a:t>
            </a:r>
            <a:r>
              <a:rPr lang="en-US" sz="1600" dirty="0"/>
              <a:t>, so Democrats, Republicans, or independents have a chance at winning, and no single party has an advantage </a:t>
            </a:r>
          </a:p>
          <a:p>
            <a:pPr marL="0" lvl="0" indent="0">
              <a:buNone/>
            </a:pPr>
            <a:r>
              <a:rPr lang="en-US" sz="1600" b="1" dirty="0"/>
              <a:t>			47% (37%)</a:t>
            </a:r>
            <a:endParaRPr lang="en-US" sz="1600" dirty="0"/>
          </a:p>
          <a:p>
            <a:pPr lvl="0"/>
            <a:r>
              <a:rPr lang="en-US" sz="1600" dirty="0"/>
              <a:t>Lean toward protecting districts that have been historically Democrat or Republican, maintaining </a:t>
            </a:r>
            <a:r>
              <a:rPr lang="en-US" sz="1600" b="1" dirty="0"/>
              <a:t>“safe” districts</a:t>
            </a:r>
            <a:r>
              <a:rPr lang="en-US" sz="1600" dirty="0"/>
              <a:t> for candidates from those parties           </a:t>
            </a:r>
          </a:p>
          <a:p>
            <a:pPr marL="0" lvl="0" indent="0">
              <a:buNone/>
            </a:pPr>
            <a:r>
              <a:rPr lang="en-US" sz="1600" b="1" dirty="0"/>
              <a:t>		                 14% (4%) </a:t>
            </a:r>
            <a:endParaRPr lang="en-US" sz="1600" dirty="0"/>
          </a:p>
          <a:p>
            <a:pPr lvl="0"/>
            <a:r>
              <a:rPr lang="en-US" sz="1600" b="1" dirty="0"/>
              <a:t>Avoid considering political affiliation</a:t>
            </a:r>
            <a:r>
              <a:rPr lang="en-US" sz="1600" dirty="0"/>
              <a:t> at all, instead drawing district lines based on federal criteria, demographics, and communities of interest                </a:t>
            </a:r>
          </a:p>
          <a:p>
            <a:pPr marL="0" lvl="0" indent="0">
              <a:buNone/>
            </a:pPr>
            <a:r>
              <a:rPr lang="en-US" sz="1600" dirty="0"/>
              <a:t>			 </a:t>
            </a:r>
            <a:r>
              <a:rPr lang="en-US" sz="1600" b="1" dirty="0"/>
              <a:t>26% (58%)</a:t>
            </a:r>
            <a:endParaRPr lang="en-US" sz="1600" dirty="0"/>
          </a:p>
          <a:p>
            <a:pPr lvl="0"/>
            <a:r>
              <a:rPr lang="en-US" sz="1600" dirty="0"/>
              <a:t>I don’t know or </a:t>
            </a:r>
            <a:r>
              <a:rPr lang="en-US" sz="1600" b="1" dirty="0"/>
              <a:t>don’t have an opinion</a:t>
            </a:r>
            <a:r>
              <a:rPr lang="en-US" sz="1600" dirty="0"/>
              <a:t> 			    </a:t>
            </a:r>
          </a:p>
          <a:p>
            <a:pPr marL="0" lvl="0" indent="0">
              <a:buNone/>
            </a:pPr>
            <a:r>
              <a:rPr lang="en-US" sz="1600" b="1" dirty="0"/>
              <a:t>                                                 13% (1%)</a:t>
            </a:r>
            <a:endParaRPr lang="en-US" sz="1600" dirty="0"/>
          </a:p>
          <a:p>
            <a:pPr marL="0" indent="0">
              <a:buNone/>
            </a:pPr>
            <a:r>
              <a:rPr lang="en-US" sz="2000" dirty="0"/>
              <a:t/>
            </a:r>
            <a:br>
              <a:rPr lang="en-US" sz="2000" dirty="0"/>
            </a:br>
            <a:endParaRPr lang="en-US" sz="2000" dirty="0"/>
          </a:p>
        </p:txBody>
      </p:sp>
    </p:spTree>
    <p:extLst>
      <p:ext uri="{BB962C8B-B14F-4D97-AF65-F5344CB8AC3E}">
        <p14:creationId xmlns:p14="http://schemas.microsoft.com/office/powerpoint/2010/main" xmlns="" val="13378207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extLst>
    <a:ext uri="{05A4C25C-085E-4340-85A3-A5531E510DB2}">
      <thm15:themeFamily xmlns:thm15="http://schemas.microsoft.com/office/thememl/2012/main" xmlns="" name="Theme1" id="{85395C5A-F1D3-4EE1-AD7D-F6927C1DAB5F}" vid="{78AD510D-36DA-4C3E-8EF8-EC63A133A2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1390</TotalTime>
  <Words>1130</Words>
  <Application>Microsoft Office PowerPoint</Application>
  <PresentationFormat>On-screen Show (16:9)</PresentationFormat>
  <Paragraphs>137</Paragraphs>
  <Slides>26</Slides>
  <Notes>14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Theme1</vt:lpstr>
      <vt:lpstr>2020 New Mexico  Redistricting survey</vt:lpstr>
      <vt:lpstr>Research Design and Process</vt:lpstr>
      <vt:lpstr>Advisory Committee Helped Guide Process</vt:lpstr>
      <vt:lpstr>Research Design and Process</vt:lpstr>
      <vt:lpstr>Survey Methodology</vt:lpstr>
      <vt:lpstr>Politically competitive verses “safe” districts</vt:lpstr>
      <vt:lpstr>Which of the following best reflects your views on the political party makeup of future districts? (State Sample)</vt:lpstr>
      <vt:lpstr>Political Competition Item Broken out by Partisanship   Generally speaking, which of the following best reflects your views on the political party makeup of future districts? </vt:lpstr>
      <vt:lpstr>Which of the following best reflects your views on the political party makeup of future districts? (Committee Data)</vt:lpstr>
      <vt:lpstr>Views on Preserving Existing Districts</vt:lpstr>
      <vt:lpstr>Slide 11</vt:lpstr>
      <vt:lpstr>The use of incumbent address in the drawing of districts</vt:lpstr>
      <vt:lpstr>Drawing Maps Based on Lawmakers Home Address Which of the following best reflects your opinion about using the home addresses of current lawmakers as a factor in drawing their district's map? (Percentages Below Combine Definitely/Probably)</vt:lpstr>
      <vt:lpstr>Comments about How to use Address the Creating of Maps</vt:lpstr>
      <vt:lpstr>The public’s role in the redistricting process</vt:lpstr>
      <vt:lpstr>Lawmaker Transparency How important is it to you that all redistricting meetings be held in public?</vt:lpstr>
      <vt:lpstr>Lawmaker Transparency Among Advisory Committee Applicants How important is it to you that all redistricting meetings be held in public?</vt:lpstr>
      <vt:lpstr>Slide 18</vt:lpstr>
      <vt:lpstr>Slide 19</vt:lpstr>
      <vt:lpstr>Comments on Transparency and Public Involvement</vt:lpstr>
      <vt:lpstr>attitudes toward future reforms to new Mexico’s redistricting process </vt:lpstr>
      <vt:lpstr> How important is it for New Mexicans to consider new laws (such as an independent redistricting commission) to reform redistricting in the future? </vt:lpstr>
      <vt:lpstr> How important is it for New Mexicans to consider new laws (such as an independent redistricting commission) to reform redistricting in the future? (Advisory Committee Data)</vt:lpstr>
      <vt:lpstr>Comments on Reforms the Community Would Like to See</vt:lpstr>
      <vt:lpstr>Key Takeaways</vt:lpstr>
      <vt:lpstr>New Mexico Redistricting survey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statewide  latino survey</dc:title>
  <dc:creator>Anais Lopez</dc:creator>
  <cp:lastModifiedBy>Dick</cp:lastModifiedBy>
  <cp:revision>68</cp:revision>
  <dcterms:created xsi:type="dcterms:W3CDTF">2020-09-01T18:41:49Z</dcterms:created>
  <dcterms:modified xsi:type="dcterms:W3CDTF">2020-10-08T16:54:17Z</dcterms:modified>
</cp:coreProperties>
</file>