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38" y="-8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2A4D10-985A-4743-AB4E-E8569D3725BD}"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12372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A4D10-985A-4743-AB4E-E8569D3725BD}"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151169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A4D10-985A-4743-AB4E-E8569D3725BD}"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83020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A4D10-985A-4743-AB4E-E8569D3725BD}"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43102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A4D10-985A-4743-AB4E-E8569D3725BD}"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161668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2A4D10-985A-4743-AB4E-E8569D3725BD}"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51607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2A4D10-985A-4743-AB4E-E8569D3725BD}" type="datetimeFigureOut">
              <a:rPr lang="en-US" smtClean="0"/>
              <a:pPr/>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113612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2A4D10-985A-4743-AB4E-E8569D3725BD}" type="datetimeFigureOut">
              <a:rPr lang="en-US" smtClean="0"/>
              <a:pPr/>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46280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A4D10-985A-4743-AB4E-E8569D3725BD}" type="datetimeFigureOut">
              <a:rPr lang="en-US" smtClean="0"/>
              <a:pPr/>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21885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A4D10-985A-4743-AB4E-E8569D3725BD}"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104047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A4D10-985A-4743-AB4E-E8569D3725BD}"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38AD2-CCD7-4489-AEBF-CA35FC394EC2}" type="slidenum">
              <a:rPr lang="en-US" smtClean="0"/>
              <a:pPr/>
              <a:t>‹#›</a:t>
            </a:fld>
            <a:endParaRPr lang="en-US"/>
          </a:p>
        </p:txBody>
      </p:sp>
    </p:spTree>
    <p:extLst>
      <p:ext uri="{BB962C8B-B14F-4D97-AF65-F5344CB8AC3E}">
        <p14:creationId xmlns:p14="http://schemas.microsoft.com/office/powerpoint/2010/main" val="158586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A4D10-985A-4743-AB4E-E8569D3725BD}" type="datetimeFigureOut">
              <a:rPr lang="en-US" smtClean="0"/>
              <a:pPr/>
              <a:t>3/26/2014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38AD2-CCD7-4489-AEBF-CA35FC394EC2}" type="slidenum">
              <a:rPr lang="en-US" smtClean="0"/>
              <a:pPr/>
              <a:t>‹#›</a:t>
            </a:fld>
            <a:endParaRPr lang="en-US"/>
          </a:p>
        </p:txBody>
      </p:sp>
    </p:spTree>
    <p:extLst>
      <p:ext uri="{BB962C8B-B14F-4D97-AF65-F5344CB8AC3E}">
        <p14:creationId xmlns:p14="http://schemas.microsoft.com/office/powerpoint/2010/main" val="177070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adobeww.com/index.html" TargetMode="External"/><Relationship Id="rId4" Type="http://schemas.openxmlformats.org/officeDocument/2006/relationships/hyperlink" Target="mailto:jeepster101@comcast.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lasticWrap/>
                    </a14:imgEffect>
                    <a14:imgEffect>
                      <a14:brightnessContrast bright="40000"/>
                    </a14:imgEffect>
                  </a14:imgLayer>
                </a14:imgProps>
              </a:ext>
              <a:ext uri="{28A0092B-C50C-407E-A947-70E740481C1C}">
                <a14:useLocalDpi xmlns:a14="http://schemas.microsoft.com/office/drawing/2010/main" val="0"/>
              </a:ext>
            </a:extLst>
          </a:blip>
          <a:srcRect l="1268" t="1683" b="553"/>
          <a:stretch/>
        </p:blipFill>
        <p:spPr bwMode="auto">
          <a:xfrm>
            <a:off x="1" y="29493"/>
            <a:ext cx="9144000" cy="6828507"/>
          </a:xfrm>
          <a:prstGeom prst="rect">
            <a:avLst/>
          </a:prstGeom>
          <a:noFill/>
          <a:ln w="1047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525" y="29493"/>
            <a:ext cx="9144000" cy="6828507"/>
          </a:xfrm>
          <a:prstGeom prst="rect">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14" y="0"/>
            <a:ext cx="9153525" cy="6463308"/>
          </a:xfrm>
          <a:prstGeom prst="rect">
            <a:avLst/>
          </a:prstGeom>
          <a:noFill/>
        </p:spPr>
        <p:txBody>
          <a:bodyPr wrap="square" rtlCol="0">
            <a:spAutoFit/>
          </a:bodyPr>
          <a:lstStyle/>
          <a:p>
            <a:pPr algn="ctr"/>
            <a:r>
              <a:rPr lang="en-US" sz="2800" b="1" u="sng" dirty="0" smtClean="0">
                <a:solidFill>
                  <a:srgbClr val="000000"/>
                </a:solidFill>
                <a:latin typeface="Times New Roman" pitchFamily="18" charset="0"/>
                <a:ea typeface="Gungsuh" pitchFamily="18" charset="-127"/>
                <a:cs typeface="Times New Roman" pitchFamily="18" charset="0"/>
              </a:rPr>
              <a:t>Adobe Whitewater Club of New Mexico </a:t>
            </a:r>
          </a:p>
          <a:p>
            <a:pPr algn="ctr"/>
            <a:r>
              <a:rPr lang="en-US" sz="2800" b="1" u="sng" dirty="0" smtClean="0">
                <a:solidFill>
                  <a:srgbClr val="000000"/>
                </a:solidFill>
                <a:latin typeface="Times New Roman" pitchFamily="18" charset="0"/>
                <a:ea typeface="Gungsuh" pitchFamily="18" charset="-127"/>
                <a:cs typeface="Times New Roman" pitchFamily="18" charset="0"/>
              </a:rPr>
              <a:t>Annual Spring Paddle Sports Clinic</a:t>
            </a:r>
          </a:p>
          <a:p>
            <a:endParaRPr lang="en-US" sz="1000" b="1" dirty="0" smtClean="0">
              <a:solidFill>
                <a:srgbClr val="000000"/>
              </a:solidFill>
              <a:latin typeface="Times New Roman" pitchFamily="18" charset="0"/>
              <a:ea typeface="Gungsuh" pitchFamily="18" charset="-127"/>
              <a:cs typeface="Times New Roman" pitchFamily="18" charset="0"/>
            </a:endParaRPr>
          </a:p>
          <a:p>
            <a:r>
              <a:rPr lang="en-US" b="1" u="sng" dirty="0" smtClean="0">
                <a:solidFill>
                  <a:srgbClr val="000000"/>
                </a:solidFill>
                <a:latin typeface="Times New Roman" pitchFamily="18" charset="0"/>
                <a:ea typeface="Gungsuh" pitchFamily="18" charset="-127"/>
                <a:cs typeface="Times New Roman" pitchFamily="18" charset="0"/>
              </a:rPr>
              <a:t>When</a:t>
            </a:r>
            <a:r>
              <a:rPr lang="en-US" b="1" dirty="0" smtClean="0">
                <a:solidFill>
                  <a:srgbClr val="000000"/>
                </a:solidFill>
                <a:latin typeface="Times New Roman" pitchFamily="18" charset="0"/>
                <a:ea typeface="Gungsuh" pitchFamily="18" charset="-127"/>
                <a:cs typeface="Times New Roman" pitchFamily="18" charset="0"/>
              </a:rPr>
              <a:t>:</a:t>
            </a:r>
            <a:r>
              <a:rPr lang="en-US" b="1" dirty="0">
                <a:solidFill>
                  <a:srgbClr val="000000"/>
                </a:solidFill>
                <a:latin typeface="Times New Roman" pitchFamily="18" charset="0"/>
                <a:ea typeface="Gungsuh" pitchFamily="18" charset="-127"/>
                <a:cs typeface="Times New Roman" pitchFamily="18" charset="0"/>
              </a:rPr>
              <a:t> </a:t>
            </a:r>
            <a:r>
              <a:rPr lang="en-US" b="1" smtClean="0">
                <a:solidFill>
                  <a:srgbClr val="000000"/>
                </a:solidFill>
                <a:latin typeface="Times New Roman" pitchFamily="18" charset="0"/>
                <a:ea typeface="Gungsuh" pitchFamily="18" charset="-127"/>
                <a:cs typeface="Times New Roman" pitchFamily="18" charset="0"/>
              </a:rPr>
              <a:t>Saturday April </a:t>
            </a:r>
            <a:r>
              <a:rPr lang="en-US" b="1">
                <a:solidFill>
                  <a:srgbClr val="000000"/>
                </a:solidFill>
                <a:latin typeface="Times New Roman" pitchFamily="18" charset="0"/>
                <a:ea typeface="Gungsuh" pitchFamily="18" charset="-127"/>
                <a:cs typeface="Times New Roman" pitchFamily="18" charset="0"/>
              </a:rPr>
              <a:t>5</a:t>
            </a:r>
            <a:r>
              <a:rPr lang="en-US" b="1" smtClean="0">
                <a:solidFill>
                  <a:srgbClr val="000000"/>
                </a:solidFill>
                <a:latin typeface="Times New Roman" pitchFamily="18" charset="0"/>
                <a:ea typeface="Gungsuh" pitchFamily="18" charset="-127"/>
                <a:cs typeface="Times New Roman" pitchFamily="18" charset="0"/>
              </a:rPr>
              <a:t>, </a:t>
            </a:r>
            <a:r>
              <a:rPr lang="en-US" b="1" dirty="0" smtClean="0">
                <a:solidFill>
                  <a:srgbClr val="000000"/>
                </a:solidFill>
                <a:latin typeface="Times New Roman" pitchFamily="18" charset="0"/>
                <a:ea typeface="Gungsuh" pitchFamily="18" charset="-127"/>
                <a:cs typeface="Times New Roman" pitchFamily="18" charset="0"/>
              </a:rPr>
              <a:t>9:30AM</a:t>
            </a:r>
            <a:endParaRPr lang="en-US" b="1" dirty="0">
              <a:solidFill>
                <a:srgbClr val="000000"/>
              </a:solidFill>
              <a:latin typeface="Times New Roman" pitchFamily="18" charset="0"/>
              <a:ea typeface="Gungsuh" pitchFamily="18" charset="-127"/>
              <a:cs typeface="Times New Roman" pitchFamily="18" charset="0"/>
            </a:endParaRPr>
          </a:p>
          <a:p>
            <a:endParaRPr lang="en-US" sz="1000" b="1" dirty="0" smtClean="0">
              <a:solidFill>
                <a:srgbClr val="000000"/>
              </a:solidFill>
              <a:latin typeface="Times New Roman" pitchFamily="18" charset="0"/>
              <a:ea typeface="Gungsuh" pitchFamily="18" charset="-127"/>
              <a:cs typeface="Times New Roman" pitchFamily="18" charset="0"/>
            </a:endParaRPr>
          </a:p>
          <a:p>
            <a:r>
              <a:rPr lang="en-US" b="1" u="sng" dirty="0" smtClean="0">
                <a:solidFill>
                  <a:srgbClr val="000000"/>
                </a:solidFill>
                <a:latin typeface="Times New Roman" pitchFamily="18" charset="0"/>
                <a:ea typeface="Gungsuh" pitchFamily="18" charset="-127"/>
                <a:cs typeface="Times New Roman" pitchFamily="18" charset="0"/>
              </a:rPr>
              <a:t>Where</a:t>
            </a:r>
            <a:r>
              <a:rPr lang="en-US" b="1" dirty="0" smtClean="0">
                <a:solidFill>
                  <a:srgbClr val="000000"/>
                </a:solidFill>
                <a:latin typeface="Times New Roman" pitchFamily="18" charset="0"/>
                <a:ea typeface="Gungsuh" pitchFamily="18" charset="-127"/>
                <a:cs typeface="Times New Roman" pitchFamily="18" charset="0"/>
              </a:rPr>
              <a:t>: Taos </a:t>
            </a:r>
            <a:r>
              <a:rPr lang="en-US" b="1" dirty="0">
                <a:solidFill>
                  <a:srgbClr val="000000"/>
                </a:solidFill>
                <a:latin typeface="Times New Roman" pitchFamily="18" charset="0"/>
                <a:ea typeface="Gungsuh" pitchFamily="18" charset="-127"/>
                <a:cs typeface="Times New Roman" pitchFamily="18" charset="0"/>
              </a:rPr>
              <a:t>Junction </a:t>
            </a:r>
            <a:r>
              <a:rPr lang="en-US" b="1" dirty="0" smtClean="0">
                <a:solidFill>
                  <a:srgbClr val="000000"/>
                </a:solidFill>
                <a:latin typeface="Times New Roman" pitchFamily="18" charset="0"/>
                <a:ea typeface="Gungsuh" pitchFamily="18" charset="-127"/>
                <a:cs typeface="Times New Roman" pitchFamily="18" charset="0"/>
              </a:rPr>
              <a:t>Bridge Near </a:t>
            </a:r>
            <a:r>
              <a:rPr lang="en-US" b="1" dirty="0" err="1" smtClean="0">
                <a:solidFill>
                  <a:srgbClr val="000000"/>
                </a:solidFill>
                <a:latin typeface="Times New Roman" pitchFamily="18" charset="0"/>
                <a:ea typeface="Gungsuh" pitchFamily="18" charset="-127"/>
                <a:cs typeface="Times New Roman" pitchFamily="18" charset="0"/>
              </a:rPr>
              <a:t>Pilar</a:t>
            </a:r>
            <a:r>
              <a:rPr lang="en-US" b="1" dirty="0" smtClean="0">
                <a:solidFill>
                  <a:srgbClr val="000000"/>
                </a:solidFill>
                <a:latin typeface="Times New Roman" pitchFamily="18" charset="0"/>
                <a:ea typeface="Gungsuh" pitchFamily="18" charset="-127"/>
                <a:cs typeface="Times New Roman" pitchFamily="18" charset="0"/>
              </a:rPr>
              <a:t> NM in the </a:t>
            </a:r>
            <a:r>
              <a:rPr lang="en-US" b="1" dirty="0" err="1" smtClean="0">
                <a:solidFill>
                  <a:srgbClr val="000000"/>
                </a:solidFill>
                <a:latin typeface="Times New Roman" pitchFamily="18" charset="0"/>
                <a:ea typeface="Gungsuh" pitchFamily="18" charset="-127"/>
                <a:cs typeface="Times New Roman" pitchFamily="18" charset="0"/>
              </a:rPr>
              <a:t>Orilla</a:t>
            </a:r>
            <a:r>
              <a:rPr lang="en-US" b="1" dirty="0" smtClean="0">
                <a:solidFill>
                  <a:srgbClr val="000000"/>
                </a:solidFill>
                <a:latin typeface="Times New Roman" pitchFamily="18" charset="0"/>
                <a:ea typeface="Gungsuh" pitchFamily="18" charset="-127"/>
                <a:cs typeface="Times New Roman" pitchFamily="18" charset="0"/>
              </a:rPr>
              <a:t> Verde Recreation Area</a:t>
            </a:r>
          </a:p>
          <a:p>
            <a:endParaRPr lang="en-US" sz="1000" b="1" dirty="0" smtClean="0">
              <a:solidFill>
                <a:srgbClr val="000000"/>
              </a:solidFill>
              <a:latin typeface="Times New Roman" pitchFamily="18" charset="0"/>
              <a:ea typeface="Gungsuh" pitchFamily="18" charset="-127"/>
              <a:cs typeface="Times New Roman" pitchFamily="18" charset="0"/>
            </a:endParaRPr>
          </a:p>
          <a:p>
            <a:r>
              <a:rPr lang="en-US" b="1" u="sng" dirty="0" smtClean="0">
                <a:solidFill>
                  <a:srgbClr val="000000"/>
                </a:solidFill>
                <a:latin typeface="Times New Roman" pitchFamily="18" charset="0"/>
                <a:ea typeface="Gungsuh" pitchFamily="18" charset="-127"/>
                <a:cs typeface="Times New Roman" pitchFamily="18" charset="0"/>
              </a:rPr>
              <a:t>Who:</a:t>
            </a:r>
            <a:r>
              <a:rPr lang="en-US" b="1" dirty="0" smtClean="0">
                <a:solidFill>
                  <a:srgbClr val="000000"/>
                </a:solidFill>
                <a:latin typeface="Times New Roman" pitchFamily="18" charset="0"/>
                <a:ea typeface="Gungsuh" pitchFamily="18" charset="-127"/>
                <a:cs typeface="Times New Roman" pitchFamily="18" charset="0"/>
              </a:rPr>
              <a:t> Anyone interested in learning to paddle, be part of a strong, passionate and inclusive community or just looking to improve on personal paddling skill</a:t>
            </a:r>
            <a:endParaRPr lang="en-US" b="1" dirty="0">
              <a:solidFill>
                <a:srgbClr val="000000"/>
              </a:solidFill>
              <a:latin typeface="Times New Roman" pitchFamily="18" charset="0"/>
              <a:ea typeface="Gungsuh" pitchFamily="18" charset="-127"/>
              <a:cs typeface="Times New Roman" pitchFamily="18" charset="0"/>
            </a:endParaRPr>
          </a:p>
          <a:p>
            <a:endParaRPr lang="en-US" sz="1000" b="1" dirty="0" smtClean="0">
              <a:solidFill>
                <a:srgbClr val="000000"/>
              </a:solidFill>
              <a:latin typeface="Times New Roman" pitchFamily="18" charset="0"/>
              <a:ea typeface="Gungsuh" pitchFamily="18" charset="-127"/>
              <a:cs typeface="Times New Roman" pitchFamily="18" charset="0"/>
            </a:endParaRPr>
          </a:p>
          <a:p>
            <a:r>
              <a:rPr lang="en-US" b="1" u="sng" dirty="0">
                <a:latin typeface="Times New Roman" pitchFamily="18" charset="0"/>
                <a:cs typeface="Times New Roman" pitchFamily="18" charset="0"/>
              </a:rPr>
              <a:t>Cost: </a:t>
            </a:r>
            <a:r>
              <a:rPr lang="en-US" b="1" dirty="0">
                <a:latin typeface="Times New Roman" pitchFamily="18" charset="0"/>
                <a:cs typeface="Times New Roman" pitchFamily="18" charset="0"/>
              </a:rPr>
              <a:t>AWC Members $30.00, Non-members $45.00 (includes annual AWC Membership)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All ACA members receive a $5.00 discount. </a:t>
            </a:r>
            <a:endParaRPr lang="en-US" b="1" dirty="0" smtClean="0">
              <a:latin typeface="Times New Roman" pitchFamily="18" charset="0"/>
              <a:cs typeface="Times New Roman" pitchFamily="18" charset="0"/>
            </a:endParaRPr>
          </a:p>
          <a:p>
            <a:endParaRPr lang="en-US" sz="1000" b="1" dirty="0" smtClean="0">
              <a:solidFill>
                <a:srgbClr val="000000"/>
              </a:solidFill>
              <a:latin typeface="Times New Roman" pitchFamily="18" charset="0"/>
              <a:ea typeface="Gungsuh" pitchFamily="18" charset="-127"/>
              <a:cs typeface="Times New Roman" pitchFamily="18" charset="0"/>
            </a:endParaRPr>
          </a:p>
          <a:p>
            <a:r>
              <a:rPr lang="en-US" b="1" u="sng" dirty="0" smtClean="0">
                <a:solidFill>
                  <a:srgbClr val="000000"/>
                </a:solidFill>
                <a:latin typeface="Times New Roman" pitchFamily="18" charset="0"/>
                <a:ea typeface="Gungsuh" pitchFamily="18" charset="-127"/>
                <a:cs typeface="Times New Roman" pitchFamily="18" charset="0"/>
              </a:rPr>
              <a:t>Camping:</a:t>
            </a:r>
            <a:r>
              <a:rPr lang="en-US" b="1" dirty="0" smtClean="0">
                <a:solidFill>
                  <a:srgbClr val="000000"/>
                </a:solidFill>
                <a:latin typeface="Times New Roman" pitchFamily="18" charset="0"/>
                <a:ea typeface="Gungsuh" pitchFamily="18" charset="-127"/>
                <a:cs typeface="Times New Roman" pitchFamily="18" charset="0"/>
              </a:rPr>
              <a:t> Free on </a:t>
            </a:r>
            <a:r>
              <a:rPr lang="en-US" b="1" dirty="0">
                <a:solidFill>
                  <a:srgbClr val="000000"/>
                </a:solidFill>
                <a:latin typeface="Times New Roman" pitchFamily="18" charset="0"/>
                <a:ea typeface="Gungsuh" pitchFamily="18" charset="-127"/>
                <a:cs typeface="Times New Roman" pitchFamily="18" charset="0"/>
              </a:rPr>
              <a:t>Friday and Saturday </a:t>
            </a:r>
            <a:r>
              <a:rPr lang="en-US" b="1" dirty="0" smtClean="0">
                <a:solidFill>
                  <a:srgbClr val="000000"/>
                </a:solidFill>
                <a:latin typeface="Times New Roman" pitchFamily="18" charset="0"/>
                <a:ea typeface="Gungsuh" pitchFamily="18" charset="-127"/>
                <a:cs typeface="Times New Roman" pitchFamily="18" charset="0"/>
              </a:rPr>
              <a:t>night at </a:t>
            </a:r>
            <a:r>
              <a:rPr lang="en-US" b="1" dirty="0">
                <a:solidFill>
                  <a:srgbClr val="000000"/>
                </a:solidFill>
                <a:latin typeface="Times New Roman" pitchFamily="18" charset="0"/>
                <a:ea typeface="Gungsuh" pitchFamily="18" charset="-127"/>
                <a:cs typeface="Times New Roman" pitchFamily="18" charset="0"/>
              </a:rPr>
              <a:t>the Taos Junction group campsite.   </a:t>
            </a:r>
          </a:p>
          <a:p>
            <a:endParaRPr lang="en-US" sz="800" b="1" dirty="0">
              <a:solidFill>
                <a:srgbClr val="000000"/>
              </a:solidFill>
              <a:latin typeface="Times New Roman" pitchFamily="18" charset="0"/>
              <a:ea typeface="Gungsuh" pitchFamily="18" charset="-127"/>
              <a:cs typeface="Times New Roman" pitchFamily="18" charset="0"/>
            </a:endParaRPr>
          </a:p>
          <a:p>
            <a:pPr algn="ctr"/>
            <a:r>
              <a:rPr lang="en-US" sz="2800" b="1" u="sng" dirty="0" smtClean="0">
                <a:solidFill>
                  <a:srgbClr val="000000"/>
                </a:solidFill>
                <a:latin typeface="Times New Roman" pitchFamily="18" charset="0"/>
                <a:ea typeface="Gungsuh" pitchFamily="18" charset="-127"/>
                <a:cs typeface="Times New Roman" pitchFamily="18" charset="0"/>
              </a:rPr>
              <a:t>Clinics offered in:</a:t>
            </a:r>
          </a:p>
          <a:p>
            <a:r>
              <a:rPr lang="en-US" b="1" dirty="0" smtClean="0">
                <a:solidFill>
                  <a:srgbClr val="000000"/>
                </a:solidFill>
                <a:latin typeface="Times New Roman" pitchFamily="18" charset="0"/>
                <a:ea typeface="Gungsuh" pitchFamily="18" charset="-127"/>
                <a:cs typeface="Times New Roman" pitchFamily="18" charset="0"/>
              </a:rPr>
              <a:t>* </a:t>
            </a:r>
            <a:r>
              <a:rPr lang="en-US" b="1">
                <a:solidFill>
                  <a:srgbClr val="000000"/>
                </a:solidFill>
                <a:latin typeface="Times New Roman" pitchFamily="18" charset="0"/>
                <a:ea typeface="Gungsuh" pitchFamily="18" charset="-127"/>
                <a:cs typeface="Times New Roman" pitchFamily="18" charset="0"/>
              </a:rPr>
              <a:t>Beginner </a:t>
            </a:r>
            <a:r>
              <a:rPr lang="en-US" b="1" smtClean="0">
                <a:solidFill>
                  <a:srgbClr val="000000"/>
                </a:solidFill>
                <a:latin typeface="Times New Roman" pitchFamily="18" charset="0"/>
                <a:ea typeface="Gungsuh" pitchFamily="18" charset="-127"/>
                <a:cs typeface="Times New Roman" pitchFamily="18" charset="0"/>
              </a:rPr>
              <a:t> to advanced whitewater </a:t>
            </a:r>
            <a:r>
              <a:rPr lang="en-US" b="1">
                <a:solidFill>
                  <a:srgbClr val="000000"/>
                </a:solidFill>
                <a:latin typeface="Times New Roman" pitchFamily="18" charset="0"/>
                <a:ea typeface="Gungsuh" pitchFamily="18" charset="-127"/>
                <a:cs typeface="Times New Roman" pitchFamily="18" charset="0"/>
              </a:rPr>
              <a:t>k</a:t>
            </a:r>
            <a:r>
              <a:rPr lang="en-US" b="1" smtClean="0">
                <a:solidFill>
                  <a:srgbClr val="000000"/>
                </a:solidFill>
                <a:latin typeface="Times New Roman" pitchFamily="18" charset="0"/>
                <a:ea typeface="Gungsuh" pitchFamily="18" charset="-127"/>
                <a:cs typeface="Times New Roman" pitchFamily="18" charset="0"/>
              </a:rPr>
              <a:t>ayaking- </a:t>
            </a:r>
            <a:r>
              <a:rPr lang="en-US" b="1" dirty="0" smtClean="0">
                <a:solidFill>
                  <a:srgbClr val="000000"/>
                </a:solidFill>
                <a:latin typeface="Times New Roman" pitchFamily="18" charset="0"/>
                <a:ea typeface="Gungsuh" pitchFamily="18" charset="-127"/>
                <a:cs typeface="Times New Roman" pitchFamily="18" charset="0"/>
              </a:rPr>
              <a:t>learn to kayak or become a better boater  </a:t>
            </a:r>
            <a:endParaRPr lang="en-US" b="1" dirty="0">
              <a:solidFill>
                <a:srgbClr val="000000"/>
              </a:solidFill>
              <a:latin typeface="Times New Roman" pitchFamily="18" charset="0"/>
              <a:ea typeface="Gungsuh" pitchFamily="18" charset="-127"/>
              <a:cs typeface="Times New Roman" pitchFamily="18" charset="0"/>
            </a:endParaRPr>
          </a:p>
          <a:p>
            <a:pPr>
              <a:buFont typeface="Arial" charset="0"/>
              <a:buChar char="•"/>
            </a:pPr>
            <a:r>
              <a:rPr lang="en-US" b="1" smtClean="0">
                <a:solidFill>
                  <a:srgbClr val="000000"/>
                </a:solidFill>
                <a:latin typeface="Times New Roman" pitchFamily="18" charset="0"/>
                <a:ea typeface="Gungsuh" pitchFamily="18" charset="-127"/>
                <a:cs typeface="Times New Roman" pitchFamily="18" charset="0"/>
              </a:rPr>
              <a:t> Canoeing– </a:t>
            </a:r>
            <a:r>
              <a:rPr lang="en-US" b="1" dirty="0">
                <a:solidFill>
                  <a:srgbClr val="000000"/>
                </a:solidFill>
                <a:latin typeface="Times New Roman" pitchFamily="18" charset="0"/>
                <a:ea typeface="Gungsuh" pitchFamily="18" charset="-127"/>
                <a:cs typeface="Times New Roman" pitchFamily="18" charset="0"/>
              </a:rPr>
              <a:t>learn how to </a:t>
            </a:r>
            <a:r>
              <a:rPr lang="en-US" b="1" dirty="0" smtClean="0">
                <a:solidFill>
                  <a:srgbClr val="000000"/>
                </a:solidFill>
                <a:latin typeface="Times New Roman" pitchFamily="18" charset="0"/>
                <a:ea typeface="Gungsuh" pitchFamily="18" charset="-127"/>
                <a:cs typeface="Times New Roman" pitchFamily="18" charset="0"/>
              </a:rPr>
              <a:t>control </a:t>
            </a:r>
            <a:r>
              <a:rPr lang="en-US" b="1" smtClean="0">
                <a:solidFill>
                  <a:srgbClr val="000000"/>
                </a:solidFill>
                <a:latin typeface="Times New Roman" pitchFamily="18" charset="0"/>
                <a:ea typeface="Gungsuh" pitchFamily="18" charset="-127"/>
                <a:cs typeface="Times New Roman" pitchFamily="18" charset="0"/>
              </a:rPr>
              <a:t>a canoe </a:t>
            </a:r>
            <a:r>
              <a:rPr lang="en-US" b="1" dirty="0" smtClean="0">
                <a:solidFill>
                  <a:srgbClr val="000000"/>
                </a:solidFill>
                <a:latin typeface="Times New Roman" pitchFamily="18" charset="0"/>
                <a:ea typeface="Gungsuh" pitchFamily="18" charset="-127"/>
                <a:cs typeface="Times New Roman" pitchFamily="18" charset="0"/>
              </a:rPr>
              <a:t>on </a:t>
            </a:r>
            <a:r>
              <a:rPr lang="en-US" b="1" dirty="0">
                <a:solidFill>
                  <a:srgbClr val="000000"/>
                </a:solidFill>
                <a:latin typeface="Times New Roman" pitchFamily="18" charset="0"/>
                <a:ea typeface="Gungsuh" pitchFamily="18" charset="-127"/>
                <a:cs typeface="Times New Roman" pitchFamily="18" charset="0"/>
              </a:rPr>
              <a:t>m</a:t>
            </a:r>
            <a:r>
              <a:rPr lang="en-US" b="1" dirty="0" smtClean="0">
                <a:solidFill>
                  <a:srgbClr val="000000"/>
                </a:solidFill>
                <a:latin typeface="Times New Roman" pitchFamily="18" charset="0"/>
                <a:ea typeface="Gungsuh" pitchFamily="18" charset="-127"/>
                <a:cs typeface="Times New Roman" pitchFamily="18" charset="0"/>
              </a:rPr>
              <a:t>oving water.</a:t>
            </a:r>
            <a:endParaRPr lang="en-US" b="1" dirty="0">
              <a:solidFill>
                <a:srgbClr val="000000"/>
              </a:solidFill>
              <a:latin typeface="Times New Roman" pitchFamily="18" charset="0"/>
              <a:ea typeface="Gungsuh" pitchFamily="18" charset="-127"/>
              <a:cs typeface="Times New Roman" pitchFamily="18" charset="0"/>
            </a:endParaRPr>
          </a:p>
          <a:p>
            <a:pPr>
              <a:buFont typeface="Arial" charset="0"/>
              <a:buChar char="•"/>
            </a:pPr>
            <a:endParaRPr lang="en-US" sz="800" b="1" dirty="0" smtClean="0">
              <a:solidFill>
                <a:srgbClr val="000000"/>
              </a:solidFill>
              <a:latin typeface="Times New Roman" pitchFamily="18" charset="0"/>
              <a:ea typeface="Gungsuh" pitchFamily="18" charset="-127"/>
              <a:cs typeface="Times New Roman" pitchFamily="18" charset="0"/>
            </a:endParaRPr>
          </a:p>
          <a:p>
            <a:pPr algn="ctr"/>
            <a:r>
              <a:rPr lang="en-US" b="1" dirty="0" smtClean="0">
                <a:solidFill>
                  <a:srgbClr val="000000"/>
                </a:solidFill>
                <a:latin typeface="Times New Roman" pitchFamily="18" charset="0"/>
                <a:ea typeface="Gungsuh" pitchFamily="18" charset="-127"/>
                <a:cs typeface="Times New Roman" pitchFamily="18" charset="0"/>
              </a:rPr>
              <a:t>Register by contacting </a:t>
            </a:r>
            <a:r>
              <a:rPr lang="en-US" b="1" dirty="0">
                <a:solidFill>
                  <a:srgbClr val="000000"/>
                </a:solidFill>
                <a:latin typeface="Times New Roman" pitchFamily="18" charset="0"/>
                <a:ea typeface="Gungsuh" pitchFamily="18" charset="-127"/>
                <a:cs typeface="Times New Roman" pitchFamily="18" charset="0"/>
              </a:rPr>
              <a:t>Dallas </a:t>
            </a:r>
            <a:r>
              <a:rPr lang="en-US" b="1" dirty="0" smtClean="0">
                <a:solidFill>
                  <a:srgbClr val="000000"/>
                </a:solidFill>
                <a:latin typeface="Times New Roman" pitchFamily="18" charset="0"/>
                <a:ea typeface="Gungsuh" pitchFamily="18" charset="-127"/>
                <a:cs typeface="Times New Roman" pitchFamily="18" charset="0"/>
              </a:rPr>
              <a:t>Hill </a:t>
            </a:r>
            <a:r>
              <a:rPr lang="en-US" b="1" dirty="0">
                <a:solidFill>
                  <a:srgbClr val="000000"/>
                </a:solidFill>
                <a:latin typeface="Times New Roman" pitchFamily="18" charset="0"/>
                <a:ea typeface="Gungsuh" pitchFamily="18" charset="-127"/>
                <a:cs typeface="Times New Roman" pitchFamily="18" charset="0"/>
              </a:rPr>
              <a:t>at </a:t>
            </a:r>
            <a:r>
              <a:rPr lang="en-US" b="1" dirty="0" smtClean="0">
                <a:solidFill>
                  <a:srgbClr val="000000"/>
                </a:solidFill>
                <a:latin typeface="Times New Roman" pitchFamily="18" charset="0"/>
                <a:ea typeface="Gungsuh" pitchFamily="18" charset="-127"/>
                <a:cs typeface="Times New Roman" pitchFamily="18" charset="0"/>
                <a:hlinkClick r:id="rId4"/>
              </a:rPr>
              <a:t>jeepster101@comcast.net</a:t>
            </a:r>
            <a:r>
              <a:rPr lang="en-US" b="1" dirty="0" smtClean="0">
                <a:solidFill>
                  <a:srgbClr val="000000"/>
                </a:solidFill>
                <a:latin typeface="Times New Roman" pitchFamily="18" charset="0"/>
                <a:ea typeface="Gungsuh" pitchFamily="18" charset="-127"/>
                <a:cs typeface="Times New Roman" pitchFamily="18" charset="0"/>
              </a:rPr>
              <a:t> </a:t>
            </a:r>
          </a:p>
          <a:p>
            <a:pPr algn="ctr"/>
            <a:endParaRPr lang="en-US" sz="1200" b="1" u="sng" cap="all" dirty="0" smtClean="0">
              <a:solidFill>
                <a:srgbClr val="000000"/>
              </a:solidFill>
              <a:latin typeface="Times New Roman" pitchFamily="18" charset="0"/>
              <a:ea typeface="Gungsuh" pitchFamily="18" charset="-127"/>
              <a:cs typeface="Times New Roman" pitchFamily="18" charset="0"/>
            </a:endParaRPr>
          </a:p>
          <a:p>
            <a:pPr algn="ctr"/>
            <a:r>
              <a:rPr lang="en-US" sz="1200" b="1" u="sng" dirty="0" smtClean="0">
                <a:solidFill>
                  <a:srgbClr val="000000"/>
                </a:solidFill>
                <a:latin typeface="Times New Roman" pitchFamily="18" charset="0"/>
                <a:ea typeface="Gungsuh" pitchFamily="18" charset="-127"/>
                <a:cs typeface="Times New Roman" pitchFamily="18" charset="0"/>
              </a:rPr>
              <a:t>Information for all interested participants</a:t>
            </a:r>
          </a:p>
          <a:p>
            <a:pPr algn="ctr"/>
            <a:r>
              <a:rPr lang="en-US" sz="1200" b="1" dirty="0" smtClean="0">
                <a:solidFill>
                  <a:srgbClr val="000000"/>
                </a:solidFill>
                <a:latin typeface="Times New Roman" pitchFamily="18" charset="0"/>
                <a:ea typeface="Gungsuh" pitchFamily="18" charset="-127"/>
                <a:cs typeface="Times New Roman" pitchFamily="18" charset="0"/>
              </a:rPr>
              <a:t>1)  You must be an AWC member to participate 2)  For kayak and canoe classes you must bring your own boat, paddle, PFD, skirt, helmet, boat flotation and appropriate clothing  3)  </a:t>
            </a:r>
            <a:r>
              <a:rPr lang="en-US" sz="1200" b="1" dirty="0">
                <a:solidFill>
                  <a:srgbClr val="000000"/>
                </a:solidFill>
                <a:latin typeface="Times New Roman" pitchFamily="18" charset="0"/>
                <a:ea typeface="Gungsuh" pitchFamily="18" charset="-127"/>
                <a:cs typeface="Times New Roman" pitchFamily="18" charset="0"/>
              </a:rPr>
              <a:t>R</a:t>
            </a:r>
            <a:r>
              <a:rPr lang="en-US" sz="1200" b="1" dirty="0" smtClean="0">
                <a:solidFill>
                  <a:srgbClr val="000000"/>
                </a:solidFill>
                <a:latin typeface="Times New Roman" pitchFamily="18" charset="0"/>
                <a:ea typeface="Gungsuh" pitchFamily="18" charset="-127"/>
                <a:cs typeface="Times New Roman" pitchFamily="18" charset="0"/>
              </a:rPr>
              <a:t>afts and paddles are provided for raft classes, students must still bring own PFD, helmet and appropriate clothing  3)  Bring your own food, water and camping equipment  5)  All instructors are ACA certified. Please realize that instructors volunteer for this event and put a fair amount of their own time and money into maintaining their ACA certification for the Love of Rivers and Paddling Education.</a:t>
            </a:r>
            <a:endParaRPr lang="en-US" sz="1200" b="1" dirty="0">
              <a:solidFill>
                <a:srgbClr val="000000"/>
              </a:solidFill>
              <a:latin typeface="Times New Roman" pitchFamily="18" charset="0"/>
              <a:ea typeface="Gungsuh" pitchFamily="18" charset="-127"/>
              <a:cs typeface="Times New Roman" pitchFamily="18" charset="0"/>
            </a:endParaRPr>
          </a:p>
        </p:txBody>
      </p:sp>
      <p:pic>
        <p:nvPicPr>
          <p:cNvPr id="2052" name="Picture 4" descr="http://www.adobeww.com/files/AWCsmall.bmp">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14" y="29493"/>
            <a:ext cx="1052286" cy="105228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www.adobeww.com/files/AWCsmall.bmp">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25864"/>
            <a:ext cx="1055914" cy="105591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63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76</Words>
  <Application>Microsoft Office PowerPoint</Application>
  <PresentationFormat>On-screen Show (4:3)</PresentationFormat>
  <Paragraphs>21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San Juan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 Bieg</dc:creator>
  <cp:lastModifiedBy>Hill, Dallas</cp:lastModifiedBy>
  <cp:revision>18</cp:revision>
  <cp:lastPrinted>2012-04-17T21:37:17Z</cp:lastPrinted>
  <dcterms:created xsi:type="dcterms:W3CDTF">2012-03-02T16:43:53Z</dcterms:created>
  <dcterms:modified xsi:type="dcterms:W3CDTF">2014-03-26T21:14:24Z</dcterms:modified>
</cp:coreProperties>
</file>