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sldIdLst>
    <p:sldId id="256" r:id="rId2"/>
    <p:sldId id="265" r:id="rId3"/>
    <p:sldId id="266" r:id="rId4"/>
    <p:sldId id="268" r:id="rId5"/>
    <p:sldId id="267" r:id="rId6"/>
    <p:sldId id="269" r:id="rId7"/>
    <p:sldId id="270" r:id="rId8"/>
    <p:sldId id="271" r:id="rId9"/>
    <p:sldId id="272" r:id="rId10"/>
    <p:sldId id="273" r:id="rId11"/>
    <p:sldId id="274" r:id="rId12"/>
    <p:sldId id="279" r:id="rId13"/>
    <p:sldId id="275" r:id="rId14"/>
    <p:sldId id="276" r:id="rId15"/>
    <p:sldId id="277" r:id="rId16"/>
    <p:sldId id="278" r:id="rId17"/>
    <p:sldId id="264" r:id="rId1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3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9F9693A-9CA8-4657-9EA6-0E4E7DE43B6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BEA17B9-81AA-466A-B437-B54083DF5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3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9C551-C9BB-57F6-5000-890E53C4EE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25EFE-F274-E417-8943-37160E1BB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728E4-BED1-B8F6-E088-1BCEB5E75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E519C-E20F-4B3F-6E9C-E30D8CDCD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E3C0C-5BB6-563A-DB19-662F2132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4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53235-DF7C-BD5E-1A80-9223E1C43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766AC-BA49-FAEB-B89C-34183DBE5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E12DA-729B-E2B5-8F09-C5B19595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D2500-C516-5047-0BC2-74D80C0E2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AE633-27BF-0606-730D-11ED0C28D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3E5485-C4AE-838A-5503-0069DC660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AE75E-25B6-E7C8-AC97-6C692CCAA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966F4-AFB5-7A8A-F240-648D6B8D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D2BC4-341B-3513-CF04-7755F5D79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AC11F-7D50-ECDB-9F98-CEC029B18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3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423B2-7791-B859-E3FC-75E45E903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92F9F-7817-3602-9821-63B75F7CF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E7156-2BD0-24A6-1EFD-AF7FC0DF3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7CD64-8D48-79E1-E8C8-9493E8C48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436D9-4CA7-BDBE-A383-27A0C4765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0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2F553-9FCE-ED88-6DB3-160DBB3DD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4DE32-558D-F804-88F0-83EC2C57E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4C0F7-DE97-0087-4767-4605C070E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4CC02-3403-B8C2-41C6-8D0344AF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5F8F7-A173-ACA3-EB23-7CA9FBAA5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2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4CF0B-F645-ABFA-5D13-9DEB1127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589CB-10C0-44B8-140F-B35703D1A3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554B96-243D-EFE4-D528-6A247E051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B62F13-C6F5-50E7-355C-0EDCFFD9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186E0-3F0F-BDC3-7EE6-0399805E8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42489-8BFB-96E1-2819-6B667BEED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1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DFD48-05BF-31D9-FD81-EC4AA5C2F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CF102-4346-C351-561B-5D1CD845E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B2A88F-829B-5F69-B5A3-0FC3E5C84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AAD1F4-C734-DECA-C17A-F39F1B3B5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548F30-9090-6072-7BF0-EF88DE586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076BDA-887B-7BA8-D477-FF85CE7A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1D916E-8CAF-051C-8271-31D9C671B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35DE12-3021-2E2E-A5D1-EA35241D1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1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BD54F-4748-4F51-9A09-44E7A4B6A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CDF8A4-1420-9D12-59A5-2E5F18E5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27C6AE-A321-8878-3E6D-4349C5689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E31C2-8329-64E1-1216-A91053EB8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7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141FAC-9092-719E-63CA-B8A5107AD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CAA82C-B695-8535-A0E2-6550E986F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3A292-C699-E6C3-18D5-7CC11A33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4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A13AA-5637-F596-1A40-8D2C2BC3B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21D7C-2D54-7D30-2E5E-E69C40CFC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7E69C-364C-6C6C-0038-301DC914D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C8F1A-0DD8-1381-AB93-C8F72752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C8D22A-3E84-BD42-375D-9DD585EB8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A4BBF-9146-5920-7DCE-76E624A34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5711-FFC3-C872-C858-CA03F8BDF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C280BE-9E2E-7A18-1D81-09A4D258DD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527CA-1B04-ED9A-2FA4-0F5CD6D98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D16AF-3251-625E-6B27-9B74D7C7A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13DF2-E943-AB3D-5737-5E2779952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8C4DD-A671-8FA3-1C77-2DC0D2E77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9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15D3AB-1822-29BC-4D76-80BF1391E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7A1B6-4B7B-0276-C5F1-9EBFCA805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75B95-5FFF-AF44-266E-4345065FC8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FE58E-C2F6-0D48-3DE8-0A30DF153D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B0F5F-3574-1184-232F-DC4A9E420D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0F3C21-BB8E-43AD-A52D-820562F02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wv.org/league-management/advocacy-litigation/2024-2025-federal-judiciary-study-process-committee-an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wv.org/league-management/advocacy-litigation/2024-2025-federal-judiciary-study-process-committee-an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EE4F2-7C6B-D92F-E6EC-89ED9A7C1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anchor="b">
            <a:normAutofit/>
          </a:bodyPr>
          <a:lstStyle/>
          <a:p>
            <a:pPr algn="r"/>
            <a:r>
              <a:rPr lang="en-US">
                <a:latin typeface="Amasis MT Pro Medium" panose="02040604050005020304" pitchFamily="18" charset="0"/>
              </a:rPr>
              <a:t>LWVUS Federal Judiciary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988062-F755-FFE8-2F1D-BAF1C8E23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1" y="4582814"/>
            <a:ext cx="5925987" cy="1312657"/>
          </a:xfrm>
        </p:spPr>
        <p:txBody>
          <a:bodyPr anchor="t">
            <a:normAutofit/>
          </a:bodyPr>
          <a:lstStyle/>
          <a:p>
            <a:pPr algn="r"/>
            <a:r>
              <a:rPr lang="en-US" dirty="0">
                <a:latin typeface="Amasis MT Pro Black" panose="02040A04050005020304" pitchFamily="18" charset="0"/>
              </a:rPr>
              <a:t>LWVCNM Educational Meeting</a:t>
            </a:r>
            <a:endParaRPr lang="en-US">
              <a:latin typeface="Amasis MT Pro Black" panose="02040A04050005020304" pitchFamily="18" charset="0"/>
            </a:endParaRPr>
          </a:p>
          <a:p>
            <a:pPr algn="r"/>
            <a:r>
              <a:rPr lang="en-US" dirty="0">
                <a:latin typeface="Amasis MT Pro Black" panose="02040A04050005020304" pitchFamily="18" charset="0"/>
              </a:rPr>
              <a:t>3-22-25</a:t>
            </a:r>
            <a:endParaRPr lang="en-US">
              <a:latin typeface="Amasis MT Pro Black" panose="02040A040500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2B4F84-EB39-97BC-7207-5659CBB3BB7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532962" y="2346929"/>
            <a:ext cx="2621772" cy="22145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0830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0ABE1-B9EC-6F2C-A4C7-2C3E0AD5F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masis MT Pro Medium" panose="02040604050005020304" pitchFamily="18" charset="0"/>
              </a:rPr>
              <a:t>Codes of Conduct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637BE-7792-AA73-9C2D-24D69799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marR="0">
              <a:buNone/>
            </a:pPr>
            <a:r>
              <a:rPr lang="en-US" sz="3800" b="1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A judge or Justice’s decision and rationale to recuse or not recuse should be publicly disclosed in writing </a:t>
            </a:r>
            <a:r>
              <a:rPr lang="en-US" sz="38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*(</a:t>
            </a:r>
            <a:r>
              <a:rPr lang="en-US" sz="3800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Consensus Question #9</a:t>
            </a:r>
            <a:r>
              <a:rPr lang="en-US" sz="38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)</a:t>
            </a:r>
            <a:endParaRPr lang="en-US" sz="38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34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1.  What aspects of judicial conduct should be controlled?  </a:t>
            </a:r>
            <a:endParaRPr lang="en-US" sz="34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34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2.  Does the Code of Conduct impact a judge's/Justice’s extrajudicial activities? </a:t>
            </a:r>
            <a:endParaRPr lang="en-US" sz="34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34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3.  Who would enforce violations – should the court be “self-policing”? </a:t>
            </a:r>
            <a:endParaRPr lang="en-US" sz="34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34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4.  What discipline should be imposed for violations? Should Impeachment be an option? </a:t>
            </a:r>
            <a:endParaRPr lang="en-US" sz="34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3400" b="1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5.  Financial disclosure — what and when? </a:t>
            </a:r>
            <a:endParaRPr lang="en-US" sz="34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3400" b="1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6.  Recusal / Disqualification — guidelines?</a:t>
            </a:r>
            <a:endParaRPr lang="en-US" sz="34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1800" kern="12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</a:t>
            </a: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/>
            <a:r>
              <a:rPr lang="en-US" sz="1800" kern="12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</a:t>
            </a: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BD780-9093-9CD7-67B3-DDEF88C74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5B589-1CAA-2FA5-7788-C064F8E5E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679D9-AE73-29F8-C36D-FE366F1C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63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6F41-056C-8512-2F1C-FC9D0A258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Federal Court Structure</a:t>
            </a:r>
            <a:b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35A2F-B20C-BD8E-D9E9-1CF76B31D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80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Supreme Court and other Article III federal courts: 94 federal district courts (including bankruptcy courts) and 13 circuit courts of appeals. </a:t>
            </a:r>
            <a:endParaRPr lang="en-US" sz="80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80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1.  Size of SCOTUS </a:t>
            </a:r>
            <a:endParaRPr lang="en-US" sz="80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80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2.  Tenure considerations: </a:t>
            </a:r>
            <a:endParaRPr lang="en-US" sz="80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80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•  Art. III specifies lifetime tenure “during good </a:t>
            </a:r>
            <a:r>
              <a:rPr lang="en-US" sz="8000" kern="1200" dirty="0" err="1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Behaviour</a:t>
            </a:r>
            <a:r>
              <a:rPr lang="en-US" sz="80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” </a:t>
            </a:r>
            <a:endParaRPr lang="en-US" sz="80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80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•  Would term limits (rather than lifetime appointments) better preserve judicial independence? </a:t>
            </a:r>
            <a:endParaRPr lang="en-US" sz="80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endParaRPr lang="en-US" sz="80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7000" kern="12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◦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EC9D-97AD-CABF-593D-3AA431B9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6511B-817D-5BC6-56C9-8D105FF05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3DEE7-2FF3-631F-35C0-53D84ED6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1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30DFE-0778-40A5-BD4E-3EC7BB49A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masis MT Pro Medium" panose="02040604050005020304" pitchFamily="18" charset="0"/>
              </a:rPr>
              <a:t>Federal Court Structure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67706-874B-0826-B3E6-577DF7A4D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>
              <a:buNone/>
            </a:pPr>
            <a:r>
              <a:rPr lang="en-US" sz="28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A bipartisan option for SCOTUS:  18-year terms, defined by statute for Justices with subsequent Senior Status</a:t>
            </a:r>
            <a:endParaRPr lang="en-US" sz="28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8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—  two (2) appointments per Presidential term, thus limiting impact of a single Presidential administration</a:t>
            </a:r>
            <a:endParaRPr lang="en-US" sz="28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8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—  may minimize partisanship or undue influence </a:t>
            </a:r>
            <a:endParaRPr lang="en-US" sz="28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8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—  Senior Status would provide for an advisor/mentor role while permitting some continuity </a:t>
            </a:r>
            <a:endParaRPr lang="en-US" sz="28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8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—  Justices in Senior Status would substitute, as needed, for a sitting Justice’s absence  </a:t>
            </a:r>
            <a:endParaRPr lang="en-US" sz="28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 indent="0">
              <a:buNone/>
            </a:pPr>
            <a:r>
              <a:rPr lang="en-US" sz="28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—  would minimize Justices’ influence by future professional opportunities</a:t>
            </a:r>
            <a:endParaRPr lang="en-US" sz="28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20171-DA1F-8E58-16F9-61F4ECD8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6D377-973D-ED92-848A-3F85874BA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ED49F-8AA3-06CB-2AEE-655F5F3A4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59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5F094-2B1F-B19E-87B9-CDC63FBE2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228" y="3206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Amasis MT Pro Medium" panose="02040604050005020304" pitchFamily="18" charset="0"/>
              </a:rPr>
              <a:t>Judge Shopping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8C80A-8C60-3C65-910F-7B0FE1637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buNone/>
            </a:pPr>
            <a:r>
              <a:rPr lang="en-US" sz="24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“Judge Shopping”:  strategically  choosing where a case is filed to influence its outcome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4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 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4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•  choosing the court or judge that is more likely to provide a favorable ruling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4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 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 indent="0">
              <a:buNone/>
            </a:pPr>
            <a:r>
              <a:rPr lang="en-US" sz="24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•  US Federal Judiciary Conference 2024 rules limit the use of judge shopping, requiring that cases looking to block state or federal laws be randomly assigned to a judge anywhere in a federal judicial district and not a judge in a specific courthouse or division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393D1-2EF0-3442-5164-142612DC2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AE0FC-F17C-5815-0820-BB8A75336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71A5C-B4A6-358C-6F2D-6569B967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FB2DC-0084-FD6E-FE56-20743AF68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ctr"/>
            <a:r>
              <a:rPr lang="en-US" sz="4000" b="1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Stare Decisis and Binding Precedent</a:t>
            </a:r>
            <a:endParaRPr lang="en-US" sz="4000" dirty="0">
              <a:latin typeface="Amasis MT Pro Medium" panose="020406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55134-7268-F788-F361-24B29B3C8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buNone/>
            </a:pPr>
            <a:r>
              <a:rPr lang="en-US" b="1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Stability of law (stare decisis) is a value that contributes to a strong democracy</a:t>
            </a: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. (*Consensus Question #11)</a:t>
            </a:r>
            <a:endParaRPr lang="en-US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</a:t>
            </a:r>
            <a:endParaRPr lang="en-US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1.  What is stare decisis?</a:t>
            </a:r>
            <a:endParaRPr lang="en-US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</a:t>
            </a:r>
            <a:r>
              <a:rPr lang="en-US" kern="100" dirty="0">
                <a:latin typeface="Amasis MT Pro Medium" panose="02040604050005020304" pitchFamily="18" charset="0"/>
                <a:ea typeface="Times New Roman" panose="02020603050405020304" pitchFamily="18" charset="0"/>
              </a:rPr>
              <a:t>	</a:t>
            </a: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•  vertical stare decisis</a:t>
            </a:r>
            <a:endParaRPr lang="en-US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	•  horizontal stare decisis</a:t>
            </a:r>
            <a:endParaRPr lang="en-US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</a:t>
            </a:r>
            <a:endParaRPr lang="en-US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2.  Examples of recent stare decisis deviations</a:t>
            </a:r>
            <a:endParaRPr lang="en-US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1800" kern="12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</a:t>
            </a: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/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6DBC5-9ED1-8116-0DC3-379718AD0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732CA-0F87-4F7C-4555-C0F5CA19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DC48B-68ED-3E69-0BE0-5A19858B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6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94FA5-F4F9-0810-778F-4F3E7F5E1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ctr"/>
            <a:r>
              <a:rPr lang="en-US" b="1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Legitimacy</a:t>
            </a:r>
            <a:endParaRPr lang="en-US" dirty="0">
              <a:latin typeface="Amasis MT Pro Medium" panose="020406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48972-8261-F68D-CB8B-D1EFB39B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buNone/>
            </a:pPr>
            <a:r>
              <a:rPr lang="en-US" b="1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Public perception of the Supreme Court’s legitimacy contributes to a strong democracy</a:t>
            </a: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. </a:t>
            </a:r>
            <a:r>
              <a:rPr lang="en-US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</a:t>
            </a:r>
            <a:r>
              <a:rPr lang="en-US" i="1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Consensus Question #12</a:t>
            </a:r>
            <a:r>
              <a:rPr lang="en-US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</a:t>
            </a:r>
            <a:endParaRPr lang="en-US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1.  Legitimacy includes independence from executive and legislative branches of government</a:t>
            </a:r>
            <a:endParaRPr lang="en-US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2.  SCOTUS is the chief interpreter of the US Constitution  </a:t>
            </a:r>
            <a:endParaRPr lang="en-US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457200" lvl="1">
              <a:buNone/>
            </a:pPr>
            <a:r>
              <a:rPr lang="en-US" sz="28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•  has authority to overrule executive and congressional actions, </a:t>
            </a:r>
            <a:r>
              <a:rPr lang="en-US" sz="2800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but</a:t>
            </a:r>
            <a:endParaRPr lang="en-US" sz="2800" i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457200" lvl="1">
              <a:buNone/>
            </a:pPr>
            <a:r>
              <a:rPr lang="en-US" sz="28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• SCOTUS has no power to enforce its decisions</a:t>
            </a:r>
            <a:endParaRPr lang="en-US" sz="28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F5836-BB21-6992-BF39-92EA198E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95EF8-08F9-870E-75D3-9A71DD789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3DFE8-9945-E154-4D26-10340DD6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6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076B8-623A-9175-4448-27CD9827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Amasis MT Pro Medium" panose="02040604050005020304" pitchFamily="18" charset="0"/>
              </a:rPr>
              <a:t>Legitimacy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041A0-B374-198F-4C14-519FF621D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buNone/>
            </a:pP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 How is SCOTUS legitimacy measured?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57150" indent="-285750"/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public polling data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57150" indent="-285750"/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calls for reform because of: 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Politicization of SCOTUS and its nomination process</a:t>
            </a:r>
          </a:p>
          <a:p>
            <a:pPr marL="57150" indent="-285750"/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ethics questions</a:t>
            </a:r>
          </a:p>
          <a:p>
            <a:pPr marL="57150" indent="-285750"/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lack of transparency in SCOTUS rulings, particularly with the Shadow Docket</a:t>
            </a:r>
          </a:p>
          <a:p>
            <a:pPr marL="0" marR="0">
              <a:buNone/>
            </a:pP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SCOTUS failure to acknowledge and adequately respond to its growing legitimacy crisis</a:t>
            </a:r>
            <a:r>
              <a:rPr lang="en-US" sz="2400" kern="1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3A733-D441-E052-03A6-BA3565DB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055E8-1B96-4804-FD93-5D89F4787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7A5B7-1154-9C27-82CA-63396DCC0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4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60E223-767A-F4E3-A3A0-528D84625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100">
                <a:latin typeface="Amasis MT Pro Medium" panose="02040604050005020304" pitchFamily="18" charset="0"/>
              </a:rPr>
              <a:t>Questions?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F0C0A-7D93-7C86-AA58-2139B275C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3246436"/>
            <a:ext cx="5607882" cy="365125"/>
          </a:xfrm>
        </p:spPr>
        <p:txBody>
          <a:bodyPr anchor="t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50">
                <a:solidFill>
                  <a:schemeClr val="tx1">
                    <a:lumMod val="85000"/>
                    <a:lumOff val="15000"/>
                  </a:schemeClr>
                </a:solidFill>
              </a:rPr>
              <a:t>LWVUS Federal Judiciary Study 2024-25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A4214-2672-C675-3DB6-A6DE62C44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>
                <a:latin typeface="Amasis MT Pro Medium" panose="02040604050005020304" pitchFamily="18" charset="0"/>
              </a:rPr>
              <a:t>Additional information for LWVUS Federal Judiciary Study:</a:t>
            </a:r>
          </a:p>
          <a:p>
            <a:pPr marL="0" indent="0">
              <a:buNone/>
            </a:pPr>
            <a:endParaRPr lang="en-US" sz="2200">
              <a:latin typeface="Amasis MT Pro Medium" panose="02040604050005020304" pitchFamily="18" charset="0"/>
            </a:endParaRPr>
          </a:p>
          <a:p>
            <a:pPr marL="457200" lvl="1" indent="0">
              <a:buNone/>
            </a:pPr>
            <a:r>
              <a:rPr lang="en-US" sz="2200">
                <a:effectLst/>
                <a:latin typeface="Amasis MT Pro Medium" panose="020406040500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LWVUS League Management website:  </a:t>
            </a:r>
            <a:r>
              <a:rPr lang="en-US" sz="2200" u="sng">
                <a:effectLst/>
                <a:latin typeface="Amasis MT Pro Medium" panose="020406040500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https://www.lwv.org/league-management/advocacy-litigation/2024-2025-federal-judiciary-study-process-committee-and</a:t>
            </a:r>
            <a:r>
              <a:rPr lang="en-US" sz="2200">
                <a:latin typeface="Amasis MT Pro Medium" panose="02040604050005020304" pitchFamily="18" charset="0"/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5D605-A744-7D0A-9909-D7BEDE7C3A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6658" y="5769864"/>
            <a:ext cx="2377141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1150">
                <a:solidFill>
                  <a:srgbClr val="FFFFFF"/>
                </a:solidFill>
              </a:rPr>
              <a:t>3/22/2025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6AEA3-051D-9A46-1944-F7508DB5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83496" y="4892040"/>
            <a:ext cx="1673352" cy="10058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540F3C21-BB8E-43AD-A52D-820562F02576}" type="slidenum">
              <a:rPr lang="en-US" sz="66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17</a:t>
            </a:fld>
            <a:endParaRPr lang="en-US" sz="6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8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F89F4-4472-D0C6-1F02-EB327E6BA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masis MT Pro Medium" panose="02040604050005020304" pitchFamily="18" charset="0"/>
              </a:rPr>
              <a:t>LWV Consensus Process and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B902A-8776-FD26-27B2-70F719BD8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masis MT Pro Medium" panose="02040604050005020304" pitchFamily="18" charset="0"/>
              </a:rPr>
              <a:t>LWVCNM Consensus Meeting on the LWVUS Federal Judiciary</a:t>
            </a:r>
          </a:p>
          <a:p>
            <a:pPr lvl="1"/>
            <a:r>
              <a:rPr lang="en-US" dirty="0">
                <a:latin typeface="Amasis MT Pro Medium" panose="02040604050005020304" pitchFamily="18" charset="0"/>
              </a:rPr>
              <a:t>Saturday 4/5/25  9:00 – 12:00</a:t>
            </a:r>
          </a:p>
          <a:p>
            <a:pPr lvl="1"/>
            <a:r>
              <a:rPr lang="en-US" dirty="0">
                <a:latin typeface="Amasis MT Pro Medium" panose="02040604050005020304" pitchFamily="18" charset="0"/>
              </a:rPr>
              <a:t>Zoom only</a:t>
            </a:r>
          </a:p>
          <a:p>
            <a:pPr lvl="1"/>
            <a:r>
              <a:rPr lang="en-US" dirty="0">
                <a:latin typeface="Amasis MT Pro Medium" panose="02040604050005020304" pitchFamily="18" charset="0"/>
              </a:rPr>
              <a:t>LWVCNM Consensus Team</a:t>
            </a:r>
          </a:p>
          <a:p>
            <a:pPr lvl="2"/>
            <a:r>
              <a:rPr lang="en-US" dirty="0">
                <a:latin typeface="Amasis MT Pro Medium" panose="02040604050005020304" pitchFamily="18" charset="0"/>
              </a:rPr>
              <a:t>Mary Henrie Smith, JD – Discussion Leader</a:t>
            </a:r>
          </a:p>
          <a:p>
            <a:pPr lvl="2"/>
            <a:r>
              <a:rPr lang="en-US" dirty="0">
                <a:latin typeface="Amasis MT Pro Medium" panose="02040604050005020304" pitchFamily="18" charset="0"/>
              </a:rPr>
              <a:t>Karen Wentworth &amp; Karen Douglas – Recorder</a:t>
            </a:r>
          </a:p>
          <a:p>
            <a:pPr lvl="2"/>
            <a:r>
              <a:rPr lang="en-US" dirty="0">
                <a:latin typeface="Amasis MT Pro Medium" panose="02040604050005020304" pitchFamily="18" charset="0"/>
              </a:rPr>
              <a:t>Mary Mulvaney – Timekeeper</a:t>
            </a:r>
          </a:p>
          <a:p>
            <a:r>
              <a:rPr lang="en-US" dirty="0">
                <a:latin typeface="Amasis MT Pro Medium" panose="02040604050005020304" pitchFamily="18" charset="0"/>
              </a:rPr>
              <a:t>Federal Judiciary Consensus Reports from local leagues due to LWVUS 4/14/25</a:t>
            </a:r>
          </a:p>
          <a:p>
            <a:r>
              <a:rPr lang="en-US" dirty="0">
                <a:latin typeface="Amasis MT Pro Medium" panose="02040604050005020304" pitchFamily="18" charset="0"/>
              </a:rPr>
              <a:t>Consolidation of all local league Consensus Reports will be applied to formulate a June 2025 LWVUS Federal Judiciary Position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9C408-6537-0281-9525-6D796263D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E52FC-1CF8-4F27-55C3-3917DC454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9BA78-0F54-5FD6-82C0-CAF884187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5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9690F-A80A-E824-2AE7-F815D8DF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masis MT Pro Medium" panose="02040604050005020304" pitchFamily="18" charset="0"/>
              </a:rPr>
              <a:t>LWVCNM Consensus Meeting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D5AD8-CE74-AFFD-3065-B75CD5AB8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masis MT Pro Medium" panose="02040604050005020304" pitchFamily="18" charset="0"/>
              </a:rPr>
              <a:t>All members are encouraged to participate and respond to as many questions as time permits</a:t>
            </a:r>
          </a:p>
          <a:p>
            <a:r>
              <a:rPr lang="en-US" dirty="0">
                <a:latin typeface="Amasis MT Pro Medium" panose="02040604050005020304" pitchFamily="18" charset="0"/>
              </a:rPr>
              <a:t>This Consensus includes responses to 12 questions during a 3-hour period, requiring time restrictions </a:t>
            </a:r>
          </a:p>
          <a:p>
            <a:r>
              <a:rPr lang="en-US" dirty="0">
                <a:latin typeface="Amasis MT Pro Medium" panose="02040604050005020304" pitchFamily="18" charset="0"/>
              </a:rPr>
              <a:t>Member Consensus may be reached sooner for some questions</a:t>
            </a:r>
          </a:p>
          <a:p>
            <a:r>
              <a:rPr lang="en-US" dirty="0">
                <a:latin typeface="Amasis MT Pro Medium" panose="02040604050005020304" pitchFamily="18" charset="0"/>
              </a:rPr>
              <a:t>Discussions not directly applicable to the questions may be assigned to a “Parking Lot” for later consideration, time permitting</a:t>
            </a:r>
          </a:p>
          <a:p>
            <a:r>
              <a:rPr lang="en-US" dirty="0">
                <a:latin typeface="Amasis MT Pro Medium" panose="02040604050005020304" pitchFamily="18" charset="0"/>
              </a:rPr>
              <a:t>Consideration for opposing views is expected and leads to a balanced Consensus outcome</a:t>
            </a:r>
          </a:p>
          <a:p>
            <a:r>
              <a:rPr lang="en-US" dirty="0">
                <a:latin typeface="Amasis MT Pro Medium" panose="02040604050005020304" pitchFamily="18" charset="0"/>
              </a:rPr>
              <a:t>Derogatory remarks applied to public officials distract from topic and will not be allowed (LWVUS initiated study June 2024)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54858-9696-F163-A81E-286577E0B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0E935-E70E-4724-F9EB-9D18DD957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435A7-8A1B-F35C-D92A-D809CDD4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4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96EFF-980A-94B6-A635-30223C36A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masis MT Pro Medium" panose="02040604050005020304" pitchFamily="18" charset="0"/>
              </a:rPr>
              <a:t>LWVUS Federal Judiciary Study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6EE87-72C2-681D-AB24-9DAFE5C73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b="1" kern="100" dirty="0">
                <a:effectLst/>
                <a:latin typeface="Amasis MT Pro Medium" panose="020406040500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LWVUS League Management website</a:t>
            </a:r>
            <a:r>
              <a:rPr lang="en-US" sz="8000" kern="100" dirty="0">
                <a:effectLst/>
                <a:latin typeface="Amasis MT Pro Medium" panose="020406040500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  </a:t>
            </a:r>
            <a:r>
              <a:rPr lang="en-US" sz="8000" u="sng" kern="100" dirty="0">
                <a:solidFill>
                  <a:srgbClr val="467886"/>
                </a:solidFill>
                <a:effectLst/>
                <a:latin typeface="Amasis MT Pro Medium" panose="020406040500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https://www.lwv.org/league-management/advocacy-litigation/2024-2025-federal-judiciary-study-process-committee-and</a:t>
            </a:r>
            <a:endParaRPr lang="en-US" sz="8000" kern="100" dirty="0">
              <a:effectLst/>
              <a:latin typeface="Amasis MT Pro Medium" panose="020406040500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8000" b="1" dirty="0">
                <a:latin typeface="Amasis MT Pro Medium" panose="02040604050005020304" pitchFamily="18" charset="0"/>
              </a:rPr>
              <a:t>Recordings:  </a:t>
            </a:r>
            <a:r>
              <a:rPr lang="en-US" sz="8000" dirty="0">
                <a:latin typeface="Amasis MT Pro Medium" panose="02040604050005020304" pitchFamily="18" charset="0"/>
              </a:rPr>
              <a:t>11-20-24 Kickoff Meeting &amp; 2-4-25 LWVUS Town Hall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US" sz="8000" b="1" kern="100" dirty="0">
                <a:effectLst/>
                <a:latin typeface="Amasis MT Pro Medium" panose="020406040500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Preliminary Background Information </a:t>
            </a:r>
            <a:r>
              <a:rPr lang="en-US" sz="8000" kern="100" dirty="0">
                <a:effectLst/>
                <a:latin typeface="Amasis MT Pro Medium" panose="020406040500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(3 reports)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US" sz="8000" b="1" kern="100" dirty="0">
                <a:effectLst/>
                <a:latin typeface="Amasis MT Pro Medium" panose="020406040500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Policy Briefs (10</a:t>
            </a:r>
            <a:r>
              <a:rPr lang="en-US" sz="8000" kern="100" dirty="0">
                <a:effectLst/>
                <a:latin typeface="Amasis MT Pro Medium" panose="020406040500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): </a:t>
            </a:r>
            <a:r>
              <a:rPr lang="en-US" sz="8000" dirty="0">
                <a:latin typeface="Amasis MT Pro Medium" panose="02040604050005020304" pitchFamily="18" charset="0"/>
              </a:rPr>
              <a:t>[1 Financial Disclosure; 2 Judge shopping; 3 Judicial Ethics &amp; Enforcement; 4 Supreme Court Legitimacy; 5 Key Terms; 6 Recusal; 7 Representation (Background of judges w/r/t population); 8 Shadow Docket (e.g., expedited rulings with links to references); 9 Stare Decisis (legal precedent with links); 10 Structural Reform of Supreme Court (increasing #, term limits)]</a:t>
            </a:r>
            <a:endParaRPr lang="en-US" sz="8000" kern="100" dirty="0">
              <a:effectLst/>
              <a:latin typeface="Amasis MT Pro Medium" panose="020406040500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US" sz="8000" b="1" kern="100" dirty="0">
                <a:effectLst/>
                <a:latin typeface="Amasis MT Pro Medium" panose="020406040500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Study Guide </a:t>
            </a:r>
            <a:r>
              <a:rPr lang="en-US" sz="8000" kern="100" dirty="0">
                <a:effectLst/>
                <a:latin typeface="Amasis MT Pro Medium" panose="020406040500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(discusses Consensus method)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tabLst>
                <a:tab pos="914400" algn="l"/>
              </a:tabLst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/>
              <a:t>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ABF5E-9DDF-E423-53A5-0F16E52D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58DB0-E884-9102-80BC-DBC2ABE9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F03A7-EBDF-9918-B184-7CD95085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47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70997-7376-CC0A-401F-A6D0B28BE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masis MT Pro Medium" panose="02040604050005020304" pitchFamily="18" charset="0"/>
              </a:rPr>
              <a:t>Federal Judiciary Study Consensus Topics </a:t>
            </a:r>
            <a:br>
              <a:rPr lang="en-US" sz="3600" dirty="0">
                <a:latin typeface="Amasis MT Pro Medium" panose="02040604050005020304" pitchFamily="18" charset="0"/>
              </a:rPr>
            </a:br>
            <a:r>
              <a:rPr lang="en-US" sz="2800" dirty="0">
                <a:latin typeface="Amasis MT Pro Medium" panose="02040604050005020304" pitchFamily="18" charset="0"/>
              </a:rPr>
              <a:t>(Highlighted today)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BACF7-25AE-3B17-917A-D1D01EFB2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masis MT Pro Medium" panose="02040604050005020304" pitchFamily="18" charset="0"/>
              </a:rPr>
              <a:t>Transparency Considerations </a:t>
            </a:r>
          </a:p>
          <a:p>
            <a:r>
              <a:rPr lang="en-US" sz="3600" dirty="0">
                <a:latin typeface="Amasis MT Pro Medium" panose="02040604050005020304" pitchFamily="18" charset="0"/>
              </a:rPr>
              <a:t>Code of Conduct</a:t>
            </a:r>
          </a:p>
          <a:p>
            <a:r>
              <a:rPr lang="en-US" sz="3600" dirty="0">
                <a:latin typeface="Amasis MT Pro Medium" panose="02040604050005020304" pitchFamily="18" charset="0"/>
              </a:rPr>
              <a:t>Federal Court Structure including Tenure</a:t>
            </a:r>
          </a:p>
          <a:p>
            <a:r>
              <a:rPr lang="en-US" sz="3600" dirty="0">
                <a:latin typeface="Amasis MT Pro Medium" panose="02040604050005020304" pitchFamily="18" charset="0"/>
              </a:rPr>
              <a:t>Stare Decisis (Stability of Law)</a:t>
            </a:r>
          </a:p>
          <a:p>
            <a:r>
              <a:rPr lang="en-US" sz="3600" dirty="0">
                <a:latin typeface="Amasis MT Pro Medium" panose="02040604050005020304" pitchFamily="18" charset="0"/>
              </a:rPr>
              <a:t>Legitimacy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A3C61-59FB-CC61-ED2F-8623DBE50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0F120-48BB-822A-A6E8-4BFDF73AB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13831-15B5-EAAD-BC93-0BDF97280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31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549D8-A25B-7C6F-8425-39CD3E9D6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ctr">
              <a:buNone/>
            </a:pPr>
            <a:r>
              <a:rPr lang="en-US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Transparency </a:t>
            </a:r>
            <a:r>
              <a:rPr lang="en-US" sz="4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	</a:t>
            </a:r>
            <a:endParaRPr lang="en-US" sz="2700" dirty="0">
              <a:latin typeface="Amasis MT Pro Medium" panose="020406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2A787-6791-97E1-6932-CF096FA19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48163"/>
          </a:xfrm>
        </p:spPr>
        <p:txBody>
          <a:bodyPr>
            <a:normAutofit/>
          </a:bodyPr>
          <a:lstStyle/>
          <a:p>
            <a:pPr marL="0" marR="0">
              <a:buNone/>
            </a:pPr>
            <a:r>
              <a:rPr lang="en-US" sz="2400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Tr</a:t>
            </a:r>
            <a:r>
              <a:rPr lang="en-US" sz="2400" b="1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ansparency is Essential to an Effective Federal Judiciary</a:t>
            </a:r>
            <a:r>
              <a:rPr lang="en-US" sz="2400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*(Consensus Question #1)</a:t>
            </a:r>
            <a:br>
              <a:rPr lang="en-US" sz="1800" b="1" i="1" kern="1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</a:br>
            <a:r>
              <a:rPr lang="en-US" sz="1800" b="1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buNone/>
            </a:pP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1.  Judicial Ethics / Codes of Conduct 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		•  enforcement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		•  sanctions 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2.  Financial Disclosure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</a:t>
            </a:r>
            <a:endParaRPr lang="en-US" sz="2400" kern="100" dirty="0">
              <a:latin typeface="Amasis MT Pro Medium" panose="02040604050005020304" pitchFamily="18" charset="0"/>
              <a:ea typeface="Times New Roman" panose="02020603050405020304" pitchFamily="18" charset="0"/>
            </a:endParaRPr>
          </a:p>
          <a:p>
            <a:pPr marL="0" marR="0">
              <a:buNone/>
            </a:pPr>
            <a:r>
              <a:rPr lang="en-US" sz="24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 Recusal / Disqualification — with explanation</a:t>
            </a:r>
            <a:endParaRPr lang="en-US" sz="2400" dirty="0">
              <a:latin typeface="Amasis MT Pro Medium" panose="020406040500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FB894-4BB8-07A8-3742-8D686B45B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1BBD0-9250-A5F1-D19C-9E19462E0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89086-04EB-C6F7-442A-54888495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07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4F97F-5182-77A3-4E72-AA6EB6976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masis MT Pro Medium" panose="02040604050005020304" pitchFamily="18" charset="0"/>
              </a:rPr>
              <a:t>Transparency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D9341-16D4-30BF-0B7A-AE6EED06D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buNone/>
            </a:pPr>
            <a:r>
              <a:rPr lang="en-US" sz="3600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Court hearings, documents filed in the court and rulings for all federal cases should be open and available to the public *(Consensus Question #6)</a:t>
            </a:r>
            <a:endParaRPr lang="en-US" sz="3600" i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4A5A6-01C3-2AB0-74D9-036944C9B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7480-8121-DD3C-58B4-7A6B7F37E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24F21-5F34-9C52-9563-23BAC8ACF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7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1C01B-2182-1803-FD2D-9E36579CB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Transparency (cont’d):  Shadow Docket</a:t>
            </a:r>
            <a:endParaRPr lang="en-US" dirty="0">
              <a:latin typeface="Amasis MT Pro Medium" panose="020406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8EA42-9D62-D178-8C2C-456539ADC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0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SCOTUS rulings with no discussion or rationale for order should be minimized</a:t>
            </a:r>
            <a:endParaRPr lang="en-US" sz="70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endParaRPr lang="en-US" sz="7000" b="1" kern="100" dirty="0">
              <a:effectLst/>
              <a:latin typeface="Amasis MT Pro Medium" panose="020406040500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70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When is Shadow Docket used? </a:t>
            </a:r>
            <a:r>
              <a:rPr lang="en-US" sz="18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</a:t>
            </a:r>
            <a:endParaRPr lang="en-US" sz="18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70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•  How prevalent is Shadow Docket as compared to written opinions?</a:t>
            </a:r>
            <a:endParaRPr lang="en-US" sz="70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70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</a:t>
            </a:r>
            <a:endParaRPr lang="en-US" sz="7000" b="1" kern="100" dirty="0">
              <a:latin typeface="Amasis MT Pro Medium" panose="02040604050005020304" pitchFamily="18" charset="0"/>
              <a:ea typeface="Times New Roman" panose="02020603050405020304" pitchFamily="18" charset="0"/>
            </a:endParaRPr>
          </a:p>
          <a:p>
            <a:pPr marL="0" marR="0">
              <a:buNone/>
            </a:pPr>
            <a:r>
              <a:rPr lang="en-US" sz="70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 No Transparency with Shadow Docket because: </a:t>
            </a:r>
            <a:endParaRPr lang="en-US" sz="70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70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◦  no lower court record or opinion</a:t>
            </a:r>
            <a:endParaRPr lang="en-US" sz="70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70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◦  no briefs or documents</a:t>
            </a:r>
            <a:endParaRPr lang="en-US" sz="70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70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◦  no oral argument</a:t>
            </a:r>
            <a:endParaRPr lang="en-US" sz="70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70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◦  no discussion</a:t>
            </a:r>
            <a:endParaRPr lang="en-US" sz="70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70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◦  no written opinion or dissents</a:t>
            </a:r>
            <a:endParaRPr lang="en-US" sz="70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7000" b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 Would providing consideration of rationale and future applicability be burdensome and cause substantial court backlog?</a:t>
            </a:r>
            <a:endParaRPr lang="en-US" sz="7000" b="1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2BD00-5C1B-5874-DDD8-84EFAD92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4B1C2-9914-7162-4621-CAF3F86AE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EA1F7-176A-2D55-A201-078A448D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32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B01FC-6C43-9023-078D-741D9790C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ctr"/>
            <a:r>
              <a:rPr lang="en-US" sz="4000" b="1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Codes of Conduct and Enforcement  </a:t>
            </a:r>
            <a:br>
              <a:rPr lang="en-US" sz="2800" b="1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</a:br>
            <a:r>
              <a:rPr lang="en-US" sz="28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8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Consensus Questions #4, 5, 7, 8, 9</a:t>
            </a:r>
            <a:r>
              <a:rPr lang="en-US" sz="28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Amasis MT Pro Medium" panose="020406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F0C81-5E0A-2E98-A755-6ECF1329D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buNone/>
            </a:pPr>
            <a:r>
              <a:rPr lang="en-US" sz="2400" b="1" i="1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Ethics is essential to an effective Federal Judiciary  </a:t>
            </a:r>
            <a:r>
              <a:rPr lang="en-US" sz="24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*(</a:t>
            </a:r>
            <a:r>
              <a:rPr lang="en-US" sz="2400" i="1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Consensus Question #4</a:t>
            </a:r>
            <a:r>
              <a:rPr lang="en-US" sz="2400" kern="1200" dirty="0">
                <a:effectLst/>
                <a:latin typeface="Amasis MT Pro Medium" panose="02040604050005020304" pitchFamily="18" charset="0"/>
                <a:ea typeface="Calibri" panose="020F0502020204030204" pitchFamily="34" charset="0"/>
              </a:rPr>
              <a:t>)</a:t>
            </a:r>
          </a:p>
          <a:p>
            <a:pPr marL="0" marR="0">
              <a:buNone/>
            </a:pPr>
            <a:r>
              <a:rPr lang="en-US" sz="2400" b="1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There should be binding universal standards of conduct for judges and Justices at all levels of the Federal Courts</a:t>
            </a:r>
            <a:r>
              <a:rPr lang="en-US" sz="2400" b="1" i="1" kern="100" dirty="0">
                <a:latin typeface="Amasis MT Pro Medium" panose="020406040500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*(</a:t>
            </a:r>
            <a:r>
              <a:rPr lang="en-US" sz="2400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Consensus Question #5</a:t>
            </a: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marR="0">
              <a:buNone/>
            </a:pPr>
            <a:r>
              <a:rPr lang="en-US" sz="2400" b="1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There should be an effective enforcement mechanism for the Federal Judiciary code of ethics at all levels</a:t>
            </a:r>
            <a:r>
              <a:rPr lang="en-US" sz="2400" b="1" i="1" kern="100" dirty="0">
                <a:latin typeface="Amasis MT Pro Medium" panose="020406040500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sz="2400" i="1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Consensus Question #7</a:t>
            </a:r>
            <a:r>
              <a:rPr lang="en-US" sz="24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r>
              <a:rPr lang="en-US" sz="2400" b="1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An enforcement mechanism should include a process to require a judge or Justice to recuse him or herself (themself) when a reasonable litigant would believe that the judge or Justice has a bias (for or) against any party or an issue raised in the case </a:t>
            </a: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*(</a:t>
            </a:r>
            <a:r>
              <a:rPr lang="en-US" sz="2400" i="1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Consensus Question #8</a:t>
            </a:r>
            <a:r>
              <a:rPr lang="en-US" sz="2400" kern="100" dirty="0">
                <a:effectLst/>
                <a:latin typeface="Amasis MT Pro Medium" panose="02040604050005020304" pitchFamily="18" charset="0"/>
                <a:ea typeface="Times New Roman" panose="02020603050405020304" pitchFamily="18" charset="0"/>
              </a:rPr>
              <a:t>)</a:t>
            </a:r>
            <a:endParaRPr lang="en-US" sz="2400" kern="100" dirty="0">
              <a:effectLst/>
              <a:latin typeface="Amasis MT Pro Medium" panose="02040604050005020304" pitchFamily="18" charset="0"/>
              <a:ea typeface="Calibri" panose="020F0502020204030204" pitchFamily="34" charset="0"/>
            </a:endParaRPr>
          </a:p>
          <a:p>
            <a:pPr marL="0" marR="0">
              <a:buNone/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8270B-5DED-B694-6265-B1917CE47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97360-4AFB-DA42-C05A-935765AFA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LWVUS Federal Judiciary Study 2024-25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BEBA5-B899-FD98-F68E-3C756BEFF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3C21-BB8E-43AD-A52D-820562F025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975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7311</TotalTime>
  <Words>1304</Words>
  <Application>Microsoft Office PowerPoint</Application>
  <PresentationFormat>Widescreen</PresentationFormat>
  <Paragraphs>169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Amasis MT Pro Black</vt:lpstr>
      <vt:lpstr>Amasis MT Pro Medium</vt:lpstr>
      <vt:lpstr>Aptos</vt:lpstr>
      <vt:lpstr>Aptos Display</vt:lpstr>
      <vt:lpstr>Arial</vt:lpstr>
      <vt:lpstr>Times New Roman</vt:lpstr>
      <vt:lpstr>Office Theme</vt:lpstr>
      <vt:lpstr>LWVUS Federal Judiciary Study</vt:lpstr>
      <vt:lpstr>LWV Consensus Process and Participation</vt:lpstr>
      <vt:lpstr>LWVCNM Consensus Meeting Rules</vt:lpstr>
      <vt:lpstr>LWVUS Federal Judiciary Study Resources</vt:lpstr>
      <vt:lpstr>Federal Judiciary Study Consensus Topics  (Highlighted today)</vt:lpstr>
      <vt:lpstr>Transparency  </vt:lpstr>
      <vt:lpstr>Transparency (cont’d)</vt:lpstr>
      <vt:lpstr>Transparency (cont’d):  Shadow Docket</vt:lpstr>
      <vt:lpstr>Codes of Conduct and Enforcement   *(Consensus Questions #4, 5, 7, 8, 9) </vt:lpstr>
      <vt:lpstr>Codes of Conduct (cont’d)</vt:lpstr>
      <vt:lpstr>Federal Court Structure </vt:lpstr>
      <vt:lpstr>Federal Court Structure (cont’d)</vt:lpstr>
      <vt:lpstr>Judge Shopping</vt:lpstr>
      <vt:lpstr>Stare Decisis and Binding Precedent</vt:lpstr>
      <vt:lpstr>Legitimacy</vt:lpstr>
      <vt:lpstr>Legitimacy (cont’d)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karen douglas</dc:creator>
  <cp:lastModifiedBy>karen douglas</cp:lastModifiedBy>
  <cp:revision>122</cp:revision>
  <cp:lastPrinted>2025-03-21T19:52:33Z</cp:lastPrinted>
  <dcterms:created xsi:type="dcterms:W3CDTF">2025-03-17T17:05:15Z</dcterms:created>
  <dcterms:modified xsi:type="dcterms:W3CDTF">2025-03-25T21:13:10Z</dcterms:modified>
</cp:coreProperties>
</file>