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5544800" cy="10071100"/>
  <p:notesSz cx="15544800" cy="10071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hoonswadi-Brewer, Sean" initials="PS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CE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04" autoAdjust="0"/>
    <p:restoredTop sz="95870" autoAdjust="0"/>
  </p:normalViewPr>
  <p:slideViewPr>
    <p:cSldViewPr>
      <p:cViewPr varScale="1">
        <p:scale>
          <a:sx n="60" d="100"/>
          <a:sy n="60" d="100"/>
        </p:scale>
        <p:origin x="542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735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805863" y="0"/>
            <a:ext cx="6735762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5F570-B3CB-415D-9377-064404B6FF8B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57750" y="755650"/>
            <a:ext cx="5829300" cy="3776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554163" y="4783138"/>
            <a:ext cx="12436475" cy="45323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66275"/>
            <a:ext cx="6735763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805863" y="9566275"/>
            <a:ext cx="6735762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B4D92-3057-47F4-8A0C-A5A7A9432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6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B4D92-3057-47F4-8A0C-A5A7A94322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86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6574" y="3122041"/>
            <a:ext cx="13221176" cy="211493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3148" y="5639816"/>
            <a:ext cx="10888027" cy="25177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716" y="2316353"/>
            <a:ext cx="6766131" cy="66469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10477" y="2316353"/>
            <a:ext cx="6766131" cy="66469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716" y="402843"/>
            <a:ext cx="13998892" cy="161137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716" y="2316353"/>
            <a:ext cx="13998892" cy="664692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8470" y="9366123"/>
            <a:ext cx="4977383" cy="5035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716" y="9366123"/>
            <a:ext cx="3577494" cy="5035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6/15/2016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9114" y="9366123"/>
            <a:ext cx="3577494" cy="50355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object 112"/>
          <p:cNvSpPr txBox="1"/>
          <p:nvPr/>
        </p:nvSpPr>
        <p:spPr>
          <a:xfrm>
            <a:off x="12585659" y="8641901"/>
            <a:ext cx="2671698" cy="95504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0" algn="ctr">
              <a:lnSpc>
                <a:spcPct val="100000"/>
              </a:lnSpc>
            </a:pPr>
            <a:r>
              <a:rPr lang="en-US" sz="2400" b="1" dirty="0">
                <a:solidFill>
                  <a:srgbClr val="BEBEBE"/>
                </a:solidFill>
                <a:latin typeface="Arial"/>
                <a:cs typeface="Arial"/>
              </a:rPr>
              <a:t>WORKING </a:t>
            </a:r>
            <a:r>
              <a:rPr sz="2400" b="1" dirty="0">
                <a:solidFill>
                  <a:srgbClr val="BEBEBE"/>
                </a:solidFill>
                <a:latin typeface="Arial"/>
                <a:cs typeface="Arial"/>
              </a:rPr>
              <a:t>DRA</a:t>
            </a:r>
            <a:r>
              <a:rPr sz="2400" b="1" spc="-5" dirty="0">
                <a:solidFill>
                  <a:srgbClr val="BEBEBE"/>
                </a:solidFill>
                <a:latin typeface="Arial"/>
                <a:cs typeface="Arial"/>
              </a:rPr>
              <a:t>F</a:t>
            </a:r>
            <a:r>
              <a:rPr sz="2400" b="1" spc="0" dirty="0">
                <a:solidFill>
                  <a:srgbClr val="BEBEBE"/>
                </a:solidFill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  <a:p>
            <a:pPr marL="12700" marR="12700" indent="0" algn="ctr">
              <a:lnSpc>
                <a:spcPct val="100000"/>
              </a:lnSpc>
              <a:spcBef>
                <a:spcPts val="120"/>
              </a:spcBef>
            </a:pPr>
            <a:r>
              <a:rPr lang="en-US" sz="1200" spc="-5" dirty="0">
                <a:solidFill>
                  <a:srgbClr val="BEBEBE"/>
                </a:solidFill>
                <a:latin typeface="Arial"/>
                <a:cs typeface="Arial"/>
              </a:rPr>
              <a:t>Diagram Reflects Ongoing TDS TF Discussion</a:t>
            </a:r>
          </a:p>
          <a:p>
            <a:pPr marL="12700" marR="12700" indent="0" algn="ctr">
              <a:lnSpc>
                <a:spcPct val="100000"/>
              </a:lnSpc>
              <a:spcBef>
                <a:spcPts val="120"/>
              </a:spcBef>
            </a:pPr>
            <a:r>
              <a:rPr lang="en-US" sz="1200" spc="-5" dirty="0">
                <a:solidFill>
                  <a:srgbClr val="BEBEBE"/>
                </a:solidFill>
                <a:latin typeface="Arial"/>
                <a:cs typeface="Arial"/>
              </a:rPr>
              <a:t>6/15/2016</a:t>
            </a:r>
            <a:endParaRPr sz="1200" dirty="0">
              <a:latin typeface="Arial"/>
              <a:cs typeface="Arial"/>
            </a:endParaRPr>
          </a:p>
        </p:txBody>
      </p:sp>
      <p:graphicFrame>
        <p:nvGraphicFramePr>
          <p:cNvPr id="24" name="object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991318"/>
              </p:ext>
            </p:extLst>
          </p:nvPr>
        </p:nvGraphicFramePr>
        <p:xfrm>
          <a:off x="5335951" y="2392636"/>
          <a:ext cx="1539300" cy="8284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546">
                <a:tc gridSpan="2">
                  <a:txBody>
                    <a:bodyPr/>
                    <a:lstStyle/>
                    <a:p>
                      <a:pPr marL="244475" marR="67310" indent="-177800" algn="ctr">
                        <a:lnSpc>
                          <a:spcPct val="100000"/>
                        </a:lnSpc>
                      </a:pPr>
                      <a:r>
                        <a:rPr lang="en-US" sz="800" spc="-5" dirty="0">
                          <a:latin typeface="Arial"/>
                          <a:cs typeface="Arial"/>
                        </a:rPr>
                        <a:t>PMC i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ssue</a:t>
                      </a:r>
                      <a:r>
                        <a:rPr lang="en-US" sz="8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 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800" spc="-5" dirty="0">
                          <a:latin typeface="Arial"/>
                          <a:cs typeface="Arial"/>
                        </a:rPr>
                        <a:t>to all</a:t>
                      </a:r>
                      <a:r>
                        <a:rPr lang="en-US" sz="800" spc="-5" baseline="0" dirty="0">
                          <a:latin typeface="Arial"/>
                          <a:cs typeface="Arial"/>
                        </a:rPr>
                        <a:t> Eligible</a:t>
                      </a:r>
                    </a:p>
                    <a:p>
                      <a:pPr marL="244475" marR="67310" indent="-177800" algn="ctr">
                        <a:lnSpc>
                          <a:spcPct val="100000"/>
                        </a:lnSpc>
                      </a:pPr>
                      <a:r>
                        <a:rPr lang="en-US" sz="800" spc="-5" baseline="0" dirty="0">
                          <a:latin typeface="Arial"/>
                          <a:cs typeface="Arial"/>
                        </a:rPr>
                        <a:t>Transmission Developers </a:t>
                      </a:r>
                    </a:p>
                    <a:p>
                      <a:pPr marL="244475" marR="67310" indent="-177800" algn="ctr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and de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ermine</a:t>
                      </a:r>
                      <a:r>
                        <a:rPr lang="en-US" sz="800" spc="0" dirty="0">
                          <a:latin typeface="Arial"/>
                          <a:cs typeface="Arial"/>
                        </a:rPr>
                        <a:t>s/posts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 list of</a:t>
                      </a:r>
                      <a:endParaRPr lang="en-US" sz="800" spc="-5" dirty="0">
                        <a:latin typeface="Arial"/>
                        <a:cs typeface="Arial"/>
                      </a:endParaRPr>
                    </a:p>
                    <a:p>
                      <a:pPr marL="244475" marR="67310" indent="-177800" algn="ctr">
                        <a:lnSpc>
                          <a:spcPct val="100000"/>
                        </a:lnSpc>
                      </a:pPr>
                      <a:r>
                        <a:rPr sz="800" spc="0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eres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ed en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ies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7432">
                      <a:solidFill>
                        <a:srgbClr val="D9680D"/>
                      </a:solidFill>
                      <a:prstDash val="solid"/>
                    </a:lnL>
                    <a:lnR w="27432">
                      <a:solidFill>
                        <a:srgbClr val="D9680D"/>
                      </a:solidFill>
                      <a:prstDash val="solid"/>
                    </a:lnR>
                    <a:lnT w="27432">
                      <a:solidFill>
                        <a:srgbClr val="D9680D"/>
                      </a:solidFill>
                      <a:prstDash val="solid"/>
                    </a:lnT>
                    <a:lnB w="27432">
                      <a:solidFill>
                        <a:srgbClr val="D9680D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07"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7432">
                      <a:solidFill>
                        <a:srgbClr val="D9680D"/>
                      </a:solidFill>
                      <a:prstDash val="solid"/>
                    </a:lnR>
                    <a:lnT w="27432">
                      <a:solidFill>
                        <a:srgbClr val="D9680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D9680D"/>
                      </a:solidFill>
                      <a:prstDash val="solid"/>
                    </a:lnL>
                    <a:lnT w="27432">
                      <a:solidFill>
                        <a:srgbClr val="D9680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6" name="object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57745"/>
              </p:ext>
            </p:extLst>
          </p:nvPr>
        </p:nvGraphicFramePr>
        <p:xfrm>
          <a:off x="4904164" y="3507903"/>
          <a:ext cx="2370073" cy="90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5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820">
                <a:tc gridSpan="2">
                  <a:txBody>
                    <a:bodyPr/>
                    <a:lstStyle/>
                    <a:p>
                      <a:pPr marL="61594" marR="61594" indent="0" algn="ctr">
                        <a:lnSpc>
                          <a:spcPct val="100000"/>
                        </a:lnSpc>
                      </a:pPr>
                      <a:r>
                        <a:rPr lang="en-US" sz="800" spc="-5" dirty="0">
                          <a:latin typeface="Arial"/>
                          <a:cs typeface="Arial"/>
                        </a:rPr>
                        <a:t>PMC</a:t>
                      </a:r>
                      <a:r>
                        <a:rPr lang="en-US" sz="800" spc="-5" baseline="0" dirty="0">
                          <a:latin typeface="Arial"/>
                          <a:cs typeface="Arial"/>
                        </a:rPr>
                        <a:t> i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ssue</a:t>
                      </a:r>
                      <a:r>
                        <a:rPr lang="en-US" sz="800" spc="0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 R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P</a:t>
                      </a:r>
                      <a:r>
                        <a:rPr lang="en-US" sz="800" spc="0" dirty="0">
                          <a:latin typeface="Arial"/>
                          <a:cs typeface="Arial"/>
                        </a:rPr>
                        <a:t> to all developers</a:t>
                      </a:r>
                      <a:r>
                        <a:rPr lang="en-US" sz="800" spc="0" baseline="0" dirty="0">
                          <a:latin typeface="Arial"/>
                          <a:cs typeface="Arial"/>
                        </a:rPr>
                        <a:t> indicating an interest</a:t>
                      </a:r>
                      <a:r>
                        <a:rPr lang="en-US" sz="800" spc="-5" dirty="0">
                          <a:latin typeface="Arial"/>
                          <a:cs typeface="Arial"/>
                        </a:rPr>
                        <a:t>,</a:t>
                      </a:r>
                      <a:r>
                        <a:rPr lang="en-US" sz="800" spc="-5" baseline="0" dirty="0">
                          <a:latin typeface="Arial"/>
                          <a:cs typeface="Arial"/>
                        </a:rPr>
                        <a:t> responses are to d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emons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ra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abili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o 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inance,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O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wn, and </a:t>
                      </a:r>
                      <a:r>
                        <a:rPr lang="en-US" sz="800" spc="-5" dirty="0">
                          <a:latin typeface="Arial"/>
                          <a:cs typeface="Arial"/>
                        </a:rPr>
                        <a:t>Construct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7432">
                      <a:solidFill>
                        <a:srgbClr val="D9680D"/>
                      </a:solidFill>
                      <a:prstDash val="solid"/>
                    </a:lnL>
                    <a:lnR w="27432">
                      <a:solidFill>
                        <a:srgbClr val="D9680D"/>
                      </a:solidFill>
                      <a:prstDash val="solid"/>
                    </a:lnR>
                    <a:lnT w="27432">
                      <a:solidFill>
                        <a:srgbClr val="D9680D"/>
                      </a:solidFill>
                      <a:prstDash val="solid"/>
                    </a:lnT>
                    <a:lnB w="27432">
                      <a:solidFill>
                        <a:srgbClr val="D9680D"/>
                      </a:solidFill>
                      <a:prstDash val="solid"/>
                    </a:lnB>
                    <a:solidFill>
                      <a:srgbClr val="FCEE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930"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7432">
                      <a:solidFill>
                        <a:srgbClr val="D9680D"/>
                      </a:solidFill>
                      <a:prstDash val="solid"/>
                    </a:lnR>
                    <a:lnT w="27432">
                      <a:solidFill>
                        <a:srgbClr val="D9680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D9680D"/>
                      </a:solidFill>
                      <a:prstDash val="solid"/>
                    </a:lnL>
                    <a:lnT w="27432">
                      <a:solidFill>
                        <a:srgbClr val="D9680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1" name="object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29474"/>
              </p:ext>
            </p:extLst>
          </p:nvPr>
        </p:nvGraphicFramePr>
        <p:xfrm>
          <a:off x="4923785" y="4434132"/>
          <a:ext cx="2370073" cy="865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5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393">
                <a:tc gridSpan="2">
                  <a:txBody>
                    <a:bodyPr/>
                    <a:lstStyle/>
                    <a:p>
                      <a:pPr marL="132080" algn="ctr">
                        <a:lnSpc>
                          <a:spcPct val="100000"/>
                        </a:lnSpc>
                      </a:pPr>
                      <a:r>
                        <a:rPr lang="en-US" sz="800" dirty="0">
                          <a:latin typeface="Arial"/>
                          <a:cs typeface="Arial"/>
                        </a:rPr>
                        <a:t>RFP responses evaluated</a:t>
                      </a:r>
                      <a:r>
                        <a:rPr lang="en-US" sz="800" baseline="0" dirty="0">
                          <a:latin typeface="Arial"/>
                          <a:cs typeface="Arial"/>
                        </a:rPr>
                        <a:t> a</a:t>
                      </a:r>
                      <a:r>
                        <a:rPr lang="en-US" sz="800" dirty="0">
                          <a:latin typeface="Arial"/>
                          <a:cs typeface="Arial"/>
                        </a:rPr>
                        <a:t>t the direction of the PMC, with involvement from the project beneficiaries</a:t>
                      </a:r>
                    </a:p>
                  </a:txBody>
                  <a:tcPr marL="0" marR="0" marT="0" marB="0" anchor="ctr">
                    <a:lnL w="27432">
                      <a:solidFill>
                        <a:srgbClr val="D9680D"/>
                      </a:solidFill>
                      <a:prstDash val="solid"/>
                    </a:lnL>
                    <a:lnR w="27432">
                      <a:solidFill>
                        <a:srgbClr val="D9680D"/>
                      </a:solidFill>
                      <a:prstDash val="solid"/>
                    </a:lnR>
                    <a:lnT w="27432">
                      <a:solidFill>
                        <a:srgbClr val="D9680D"/>
                      </a:solidFill>
                      <a:prstDash val="solid"/>
                    </a:lnT>
                    <a:lnB w="27432">
                      <a:solidFill>
                        <a:srgbClr val="D9680D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69"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27432">
                      <a:solidFill>
                        <a:srgbClr val="D9680D"/>
                      </a:solidFill>
                      <a:prstDash val="solid"/>
                    </a:lnR>
                    <a:lnT w="27432">
                      <a:solidFill>
                        <a:srgbClr val="D9680D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D9680D"/>
                      </a:solidFill>
                      <a:prstDash val="solid"/>
                    </a:lnL>
                    <a:lnT w="27432">
                      <a:solidFill>
                        <a:srgbClr val="D9680D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object 62"/>
          <p:cNvSpPr/>
          <p:nvPr/>
        </p:nvSpPr>
        <p:spPr>
          <a:xfrm>
            <a:off x="4651778" y="5374232"/>
            <a:ext cx="2944536" cy="1678432"/>
          </a:xfrm>
          <a:custGeom>
            <a:avLst/>
            <a:gdLst/>
            <a:ahLst/>
            <a:cxnLst/>
            <a:rect l="l" t="t" r="r" b="b"/>
            <a:pathLst>
              <a:path w="2370074" h="928687">
                <a:moveTo>
                  <a:pt x="0" y="928687"/>
                </a:moveTo>
                <a:lnTo>
                  <a:pt x="2370074" y="928687"/>
                </a:lnTo>
                <a:lnTo>
                  <a:pt x="2370074" y="0"/>
                </a:lnTo>
                <a:lnTo>
                  <a:pt x="0" y="0"/>
                </a:lnTo>
                <a:lnTo>
                  <a:pt x="0" y="9286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 txBox="1"/>
          <p:nvPr/>
        </p:nvSpPr>
        <p:spPr>
          <a:xfrm>
            <a:off x="4651779" y="5401727"/>
            <a:ext cx="2900147" cy="8655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Eva</a:t>
            </a:r>
            <a:r>
              <a:rPr sz="800" b="1" spc="-5" dirty="0">
                <a:latin typeface="Arial"/>
                <a:cs typeface="Arial"/>
              </a:rPr>
              <a:t>lu</a:t>
            </a:r>
            <a:r>
              <a:rPr sz="800" b="1" spc="0" dirty="0">
                <a:latin typeface="Arial"/>
                <a:cs typeface="Arial"/>
              </a:rPr>
              <a:t>at</a:t>
            </a:r>
            <a:r>
              <a:rPr sz="800" b="1" spc="-5" dirty="0">
                <a:latin typeface="Arial"/>
                <a:cs typeface="Arial"/>
              </a:rPr>
              <a:t>io</a:t>
            </a:r>
            <a:r>
              <a:rPr sz="800" b="1" spc="0" dirty="0">
                <a:latin typeface="Arial"/>
                <a:cs typeface="Arial"/>
              </a:rPr>
              <a:t>n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lang="en-US" sz="800" b="1" spc="0" dirty="0">
                <a:latin typeface="Arial"/>
                <a:cs typeface="Arial"/>
              </a:rPr>
              <a:t>Criteria</a:t>
            </a:r>
          </a:p>
          <a:p>
            <a:pPr marL="12700" marR="12700" algn="ctr">
              <a:lnSpc>
                <a:spcPct val="100000"/>
              </a:lnSpc>
            </a:pPr>
            <a:r>
              <a:rPr lang="en-US" sz="800" b="1" i="1" dirty="0">
                <a:latin typeface="Arial"/>
                <a:cs typeface="Arial"/>
              </a:rPr>
              <a:t>will include but is not limited to</a:t>
            </a:r>
            <a:r>
              <a:rPr sz="800" b="1" spc="0" dirty="0">
                <a:latin typeface="Arial"/>
                <a:cs typeface="Arial"/>
              </a:rPr>
              <a:t> </a:t>
            </a:r>
            <a:endParaRPr lang="en-US" sz="800" b="1" spc="0" dirty="0">
              <a:latin typeface="Arial"/>
              <a:cs typeface="Arial"/>
            </a:endParaRP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spc="0" dirty="0">
                <a:latin typeface="Arial"/>
                <a:cs typeface="Arial"/>
              </a:rPr>
              <a:t>General Qualifications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Evidence of financing/financial creditworthiness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Safety program and experience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Project description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Development of project (experience/capabilities/plan for licenses, permits, ROW; schedule, budget)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Construction (experience, capabilities, schedule, budget)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Operations (experience, plans)</a:t>
            </a:r>
          </a:p>
          <a:p>
            <a:pPr marL="184150" marR="12700" indent="-171450" algn="ctr"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Maintenance (experience, plans)</a:t>
            </a:r>
          </a:p>
          <a:p>
            <a:pPr marL="184150" marR="12700" indent="-171450" algn="ctr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800" dirty="0">
                <a:latin typeface="Arial"/>
                <a:cs typeface="Arial"/>
              </a:rPr>
              <a:t>Project cost to beneficiaries (total costs, operation and maintenance, revenue requirement, present value)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6" name="object 142"/>
          <p:cNvSpPr/>
          <p:nvPr/>
        </p:nvSpPr>
        <p:spPr>
          <a:xfrm>
            <a:off x="9173777" y="1380286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07422" y="451904"/>
            <a:ext cx="10190167" cy="193039"/>
          </a:xfrm>
          <a:custGeom>
            <a:avLst/>
            <a:gdLst/>
            <a:ahLst/>
            <a:cxnLst/>
            <a:rect l="l" t="t" r="r" b="b"/>
            <a:pathLst>
              <a:path w="8548877" h="243878">
                <a:moveTo>
                  <a:pt x="0" y="243878"/>
                </a:moveTo>
                <a:lnTo>
                  <a:pt x="8548878" y="243878"/>
                </a:lnTo>
                <a:lnTo>
                  <a:pt x="8548878" y="0"/>
                </a:lnTo>
                <a:lnTo>
                  <a:pt x="0" y="0"/>
                </a:lnTo>
                <a:lnTo>
                  <a:pt x="0" y="243878"/>
                </a:lnTo>
                <a:close/>
              </a:path>
            </a:pathLst>
          </a:custGeom>
          <a:ln w="27431">
            <a:solidFill>
              <a:srgbClr val="0066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872629" y="463785"/>
            <a:ext cx="1403350" cy="1674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000" dirty="0">
                <a:latin typeface="Arial"/>
                <a:cs typeface="Arial"/>
              </a:rPr>
              <a:t>Developer Selection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212936" y="475780"/>
            <a:ext cx="94487" cy="94488"/>
          </a:xfrm>
          <a:custGeom>
            <a:avLst/>
            <a:gdLst/>
            <a:ahLst/>
            <a:cxnLst/>
            <a:rect l="l" t="t" r="r" b="b"/>
            <a:pathLst>
              <a:path w="94487" h="94488">
                <a:moveTo>
                  <a:pt x="0" y="0"/>
                </a:moveTo>
                <a:lnTo>
                  <a:pt x="0" y="94488"/>
                </a:lnTo>
                <a:lnTo>
                  <a:pt x="94487" y="47244"/>
                </a:lnTo>
                <a:lnTo>
                  <a:pt x="0" y="0"/>
                </a:lnTo>
                <a:close/>
              </a:path>
            </a:pathLst>
          </a:custGeom>
          <a:solidFill>
            <a:srgbClr val="0066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2190" y="1955852"/>
            <a:ext cx="3810" cy="316991"/>
          </a:xfrm>
          <a:custGeom>
            <a:avLst/>
            <a:gdLst/>
            <a:ahLst/>
            <a:cxnLst/>
            <a:rect l="l" t="t" r="r" b="b"/>
            <a:pathLst>
              <a:path w="3810" h="316991">
                <a:moveTo>
                  <a:pt x="0" y="0"/>
                </a:moveTo>
                <a:lnTo>
                  <a:pt x="0" y="42799"/>
                </a:lnTo>
                <a:lnTo>
                  <a:pt x="3810" y="42799"/>
                </a:lnTo>
                <a:lnTo>
                  <a:pt x="3810" y="316991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034465" y="2257984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118872" y="0"/>
                </a:moveTo>
                <a:lnTo>
                  <a:pt x="0" y="0"/>
                </a:lnTo>
                <a:lnTo>
                  <a:pt x="59436" y="118872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42592" y="3386699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118872" y="0"/>
                </a:moveTo>
                <a:lnTo>
                  <a:pt x="0" y="0"/>
                </a:lnTo>
                <a:lnTo>
                  <a:pt x="59436" y="118872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651779" y="5374232"/>
            <a:ext cx="2944535" cy="1696146"/>
          </a:xfrm>
          <a:custGeom>
            <a:avLst/>
            <a:gdLst/>
            <a:ahLst/>
            <a:cxnLst/>
            <a:rect l="l" t="t" r="r" b="b"/>
            <a:pathLst>
              <a:path w="2370074" h="928687">
                <a:moveTo>
                  <a:pt x="0" y="928687"/>
                </a:moveTo>
                <a:lnTo>
                  <a:pt x="2370074" y="928687"/>
                </a:lnTo>
                <a:lnTo>
                  <a:pt x="2370074" y="0"/>
                </a:lnTo>
                <a:lnTo>
                  <a:pt x="0" y="0"/>
                </a:lnTo>
                <a:lnTo>
                  <a:pt x="0" y="928687"/>
                </a:lnTo>
                <a:close/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024812" y="4334627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118872" y="0"/>
                </a:moveTo>
                <a:lnTo>
                  <a:pt x="0" y="0"/>
                </a:lnTo>
                <a:lnTo>
                  <a:pt x="59435" y="118872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043481" y="5255424"/>
            <a:ext cx="118872" cy="118744"/>
          </a:xfrm>
          <a:custGeom>
            <a:avLst/>
            <a:gdLst/>
            <a:ahLst/>
            <a:cxnLst/>
            <a:rect l="l" t="t" r="r" b="b"/>
            <a:pathLst>
              <a:path w="118872" h="118745">
                <a:moveTo>
                  <a:pt x="118872" y="0"/>
                </a:moveTo>
                <a:lnTo>
                  <a:pt x="0" y="0"/>
                </a:lnTo>
                <a:lnTo>
                  <a:pt x="59435" y="118745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10764139" y="7339210"/>
            <a:ext cx="793242" cy="916051"/>
          </a:xfrm>
          <a:custGeom>
            <a:avLst/>
            <a:gdLst/>
            <a:ahLst/>
            <a:cxnLst/>
            <a:rect l="l" t="t" r="r" b="b"/>
            <a:pathLst>
              <a:path w="793242" h="916051">
                <a:moveTo>
                  <a:pt x="264414" y="687069"/>
                </a:moveTo>
                <a:lnTo>
                  <a:pt x="396621" y="916051"/>
                </a:lnTo>
                <a:lnTo>
                  <a:pt x="528827" y="687069"/>
                </a:lnTo>
                <a:lnTo>
                  <a:pt x="793242" y="687069"/>
                </a:lnTo>
                <a:lnTo>
                  <a:pt x="661034" y="458088"/>
                </a:lnTo>
                <a:lnTo>
                  <a:pt x="793242" y="228981"/>
                </a:lnTo>
                <a:lnTo>
                  <a:pt x="528827" y="228981"/>
                </a:lnTo>
                <a:lnTo>
                  <a:pt x="396621" y="0"/>
                </a:lnTo>
                <a:lnTo>
                  <a:pt x="264414" y="228981"/>
                </a:lnTo>
                <a:lnTo>
                  <a:pt x="0" y="228981"/>
                </a:lnTo>
                <a:lnTo>
                  <a:pt x="132206" y="458088"/>
                </a:lnTo>
                <a:lnTo>
                  <a:pt x="0" y="687069"/>
                </a:lnTo>
                <a:lnTo>
                  <a:pt x="264414" y="687069"/>
                </a:lnTo>
                <a:close/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0886058" y="7666914"/>
            <a:ext cx="696342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8255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Success</a:t>
            </a:r>
            <a:r>
              <a:rPr sz="800" spc="-5" dirty="0">
                <a:latin typeface="Arial"/>
                <a:cs typeface="Arial"/>
              </a:rPr>
              <a:t>f</a:t>
            </a:r>
            <a:r>
              <a:rPr sz="800" spc="0" dirty="0">
                <a:latin typeface="Arial"/>
                <a:cs typeface="Arial"/>
              </a:rPr>
              <a:t>ul En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y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Build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77" name="object 77"/>
          <p:cNvSpPr/>
          <p:nvPr/>
        </p:nvSpPr>
        <p:spPr>
          <a:xfrm flipV="1">
            <a:off x="8381393" y="7713777"/>
            <a:ext cx="2357727" cy="50718"/>
          </a:xfrm>
          <a:custGeom>
            <a:avLst/>
            <a:gdLst/>
            <a:ahLst/>
            <a:cxnLst/>
            <a:rect l="l" t="t" r="r" b="b"/>
            <a:pathLst>
              <a:path w="1779651">
                <a:moveTo>
                  <a:pt x="0" y="0"/>
                </a:moveTo>
                <a:lnTo>
                  <a:pt x="1779651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10718293" y="7686918"/>
            <a:ext cx="178307" cy="118872"/>
          </a:xfrm>
          <a:custGeom>
            <a:avLst/>
            <a:gdLst/>
            <a:ahLst/>
            <a:cxnLst/>
            <a:rect l="l" t="t" r="r" b="b"/>
            <a:pathLst>
              <a:path w="178307" h="118872">
                <a:moveTo>
                  <a:pt x="0" y="0"/>
                </a:moveTo>
                <a:lnTo>
                  <a:pt x="0" y="118872"/>
                </a:lnTo>
                <a:lnTo>
                  <a:pt x="178307" y="59436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954249" y="669850"/>
            <a:ext cx="1374775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latin typeface="Arial"/>
                <a:cs typeface="Arial"/>
              </a:rPr>
              <a:t>W</a:t>
            </a:r>
            <a:r>
              <a:rPr sz="800" b="1" spc="0" dirty="0">
                <a:latin typeface="Arial"/>
                <a:cs typeface="Arial"/>
              </a:rPr>
              <a:t>estC</a:t>
            </a:r>
            <a:r>
              <a:rPr sz="800" b="1" spc="-5" dirty="0">
                <a:latin typeface="Arial"/>
                <a:cs typeface="Arial"/>
              </a:rPr>
              <a:t>onn</a:t>
            </a:r>
            <a:r>
              <a:rPr sz="800" b="1" spc="0" dirty="0">
                <a:latin typeface="Arial"/>
                <a:cs typeface="Arial"/>
              </a:rPr>
              <a:t>ect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spc="0" dirty="0">
                <a:latin typeface="Arial"/>
                <a:cs typeface="Arial"/>
              </a:rPr>
              <a:t>Re</a:t>
            </a:r>
            <a:r>
              <a:rPr sz="800" b="1" spc="-5" dirty="0">
                <a:latin typeface="Arial"/>
                <a:cs typeface="Arial"/>
              </a:rPr>
              <a:t>gion</a:t>
            </a:r>
            <a:r>
              <a:rPr sz="800" b="1" spc="0" dirty="0">
                <a:latin typeface="Arial"/>
                <a:cs typeface="Arial"/>
              </a:rPr>
              <a:t>al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spc="0" dirty="0">
                <a:latin typeface="Arial"/>
                <a:cs typeface="Arial"/>
              </a:rPr>
              <a:t>P</a:t>
            </a:r>
            <a:r>
              <a:rPr sz="800" b="1" spc="-5" dirty="0">
                <a:latin typeface="Arial"/>
                <a:cs typeface="Arial"/>
              </a:rPr>
              <a:t>l</a:t>
            </a:r>
            <a:r>
              <a:rPr sz="800" b="1" spc="0" dirty="0">
                <a:latin typeface="Arial"/>
                <a:cs typeface="Arial"/>
              </a:rPr>
              <a:t>an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794737" y="987539"/>
            <a:ext cx="1600200" cy="1285874"/>
            <a:chOff x="2250185" y="3351910"/>
            <a:chExt cx="1600200" cy="1285874"/>
          </a:xfrm>
        </p:grpSpPr>
        <p:sp>
          <p:nvSpPr>
            <p:cNvPr id="85" name="object 85"/>
            <p:cNvSpPr/>
            <p:nvPr/>
          </p:nvSpPr>
          <p:spPr>
            <a:xfrm>
              <a:off x="2250185" y="3351910"/>
              <a:ext cx="1600200" cy="1285874"/>
            </a:xfrm>
            <a:custGeom>
              <a:avLst/>
              <a:gdLst/>
              <a:ahLst/>
              <a:cxnLst/>
              <a:rect l="l" t="t" r="r" b="b"/>
              <a:pathLst>
                <a:path w="1600200" h="1285874">
                  <a:moveTo>
                    <a:pt x="0" y="1285874"/>
                  </a:moveTo>
                  <a:lnTo>
                    <a:pt x="1600200" y="1285874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285874"/>
                  </a:lnTo>
                  <a:close/>
                </a:path>
              </a:pathLst>
            </a:custGeom>
            <a:solidFill>
              <a:srgbClr val="ECCDC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250185" y="3351910"/>
              <a:ext cx="1600200" cy="1285874"/>
            </a:xfrm>
            <a:custGeom>
              <a:avLst/>
              <a:gdLst/>
              <a:ahLst/>
              <a:cxnLst/>
              <a:rect l="l" t="t" r="r" b="b"/>
              <a:pathLst>
                <a:path w="1600200" h="1285874">
                  <a:moveTo>
                    <a:pt x="0" y="1285874"/>
                  </a:moveTo>
                  <a:lnTo>
                    <a:pt x="1600200" y="1285874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285874"/>
                  </a:lnTo>
                  <a:close/>
                </a:path>
              </a:pathLst>
            </a:custGeom>
            <a:ln w="27432">
              <a:solidFill>
                <a:srgbClr val="C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87" name="object 87"/>
            <p:cNvSpPr txBox="1"/>
            <p:nvPr/>
          </p:nvSpPr>
          <p:spPr>
            <a:xfrm>
              <a:off x="2347595" y="3541270"/>
              <a:ext cx="1358265" cy="86550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46990" algn="ctr">
                <a:lnSpc>
                  <a:spcPct val="100000"/>
                </a:lnSpc>
              </a:pPr>
              <a:r>
                <a:rPr lang="en-US" sz="800" b="1" spc="0" dirty="0">
                  <a:latin typeface="Arial"/>
                  <a:cs typeface="Arial"/>
                </a:rPr>
                <a:t>Regional </a:t>
              </a:r>
              <a:r>
                <a:rPr sz="800" b="1" spc="0" dirty="0">
                  <a:latin typeface="Arial"/>
                  <a:cs typeface="Arial"/>
                </a:rPr>
                <a:t>Pr</a:t>
              </a:r>
              <a:r>
                <a:rPr sz="800" b="1" spc="-5" dirty="0">
                  <a:latin typeface="Arial"/>
                  <a:cs typeface="Arial"/>
                </a:rPr>
                <a:t>oj</a:t>
              </a:r>
              <a:r>
                <a:rPr sz="800" b="1" spc="0" dirty="0">
                  <a:latin typeface="Arial"/>
                  <a:cs typeface="Arial"/>
                </a:rPr>
                <a:t>ects</a:t>
              </a:r>
              <a:r>
                <a:rPr lang="en-US" sz="800" b="1" spc="0" dirty="0">
                  <a:latin typeface="Arial"/>
                  <a:cs typeface="Arial"/>
                </a:rPr>
                <a:t> Selected for Purposes of Cost Allocation</a:t>
              </a:r>
              <a:endParaRPr sz="800" dirty="0">
                <a:latin typeface="Arial"/>
                <a:cs typeface="Arial"/>
              </a:endParaRPr>
            </a:p>
          </p:txBody>
        </p:sp>
      </p:grpSp>
      <p:sp>
        <p:nvSpPr>
          <p:cNvPr id="111" name="object 111"/>
          <p:cNvSpPr/>
          <p:nvPr/>
        </p:nvSpPr>
        <p:spPr>
          <a:xfrm>
            <a:off x="12489258" y="8638092"/>
            <a:ext cx="2848869" cy="958849"/>
          </a:xfrm>
          <a:custGeom>
            <a:avLst/>
            <a:gdLst/>
            <a:ahLst/>
            <a:cxnLst/>
            <a:rect l="l" t="t" r="r" b="b"/>
            <a:pathLst>
              <a:path w="2406522" h="800100">
                <a:moveTo>
                  <a:pt x="114300" y="800100"/>
                </a:moveTo>
                <a:lnTo>
                  <a:pt x="2292222" y="800100"/>
                </a:lnTo>
                <a:lnTo>
                  <a:pt x="2306860" y="799171"/>
                </a:lnTo>
                <a:lnTo>
                  <a:pt x="2346976" y="786155"/>
                </a:lnTo>
                <a:lnTo>
                  <a:pt x="2379003" y="760191"/>
                </a:lnTo>
                <a:lnTo>
                  <a:pt x="2399856" y="724357"/>
                </a:lnTo>
                <a:lnTo>
                  <a:pt x="2406522" y="685800"/>
                </a:lnTo>
                <a:lnTo>
                  <a:pt x="2406522" y="114300"/>
                </a:lnTo>
                <a:lnTo>
                  <a:pt x="2405594" y="99660"/>
                </a:lnTo>
                <a:lnTo>
                  <a:pt x="2392576" y="59540"/>
                </a:lnTo>
                <a:lnTo>
                  <a:pt x="2366609" y="27515"/>
                </a:lnTo>
                <a:lnTo>
                  <a:pt x="2330775" y="6665"/>
                </a:lnTo>
                <a:lnTo>
                  <a:pt x="114300" y="0"/>
                </a:lnTo>
                <a:lnTo>
                  <a:pt x="99662" y="928"/>
                </a:lnTo>
                <a:lnTo>
                  <a:pt x="59546" y="13944"/>
                </a:lnTo>
                <a:lnTo>
                  <a:pt x="27519" y="39908"/>
                </a:lnTo>
                <a:lnTo>
                  <a:pt x="6666" y="75742"/>
                </a:lnTo>
                <a:lnTo>
                  <a:pt x="0" y="685800"/>
                </a:lnTo>
                <a:lnTo>
                  <a:pt x="928" y="700439"/>
                </a:lnTo>
                <a:lnTo>
                  <a:pt x="13946" y="740559"/>
                </a:lnTo>
                <a:lnTo>
                  <a:pt x="39913" y="772584"/>
                </a:lnTo>
                <a:lnTo>
                  <a:pt x="75747" y="793434"/>
                </a:lnTo>
                <a:lnTo>
                  <a:pt x="103594" y="799605"/>
                </a:lnTo>
                <a:lnTo>
                  <a:pt x="114300" y="800100"/>
                </a:lnTo>
                <a:close/>
              </a:path>
            </a:pathLst>
          </a:custGeom>
          <a:ln w="27432">
            <a:solidFill>
              <a:srgbClr val="BEBEB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681024" y="1176707"/>
            <a:ext cx="825753" cy="794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4" name="object 114"/>
          <p:cNvSpPr/>
          <p:nvPr/>
        </p:nvSpPr>
        <p:spPr>
          <a:xfrm>
            <a:off x="5681024" y="1176707"/>
            <a:ext cx="825753" cy="794511"/>
          </a:xfrm>
          <a:custGeom>
            <a:avLst/>
            <a:gdLst/>
            <a:ahLst/>
            <a:cxnLst/>
            <a:rect l="l" t="t" r="r" b="b"/>
            <a:pathLst>
              <a:path w="825753" h="794511">
                <a:moveTo>
                  <a:pt x="0" y="397255"/>
                </a:moveTo>
                <a:lnTo>
                  <a:pt x="412876" y="0"/>
                </a:lnTo>
                <a:lnTo>
                  <a:pt x="825753" y="397255"/>
                </a:lnTo>
                <a:lnTo>
                  <a:pt x="412876" y="794511"/>
                </a:lnTo>
                <a:lnTo>
                  <a:pt x="0" y="397255"/>
                </a:lnTo>
                <a:close/>
              </a:path>
            </a:pathLst>
          </a:custGeom>
          <a:solidFill>
            <a:srgbClr val="FCEEE2"/>
          </a:solidFill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5792720" y="1399973"/>
            <a:ext cx="602360" cy="37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S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a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e Manda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ed R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0" dirty="0"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5688385" y="1958391"/>
            <a:ext cx="313690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7874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No R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0" dirty="0"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 flipV="1">
            <a:off x="6506778" y="1528242"/>
            <a:ext cx="872086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348729" y="1514527"/>
            <a:ext cx="118871" cy="118872"/>
          </a:xfrm>
          <a:custGeom>
            <a:avLst/>
            <a:gdLst/>
            <a:ahLst/>
            <a:cxnLst/>
            <a:rect l="l" t="t" r="r" b="b"/>
            <a:pathLst>
              <a:path w="118871" h="118872">
                <a:moveTo>
                  <a:pt x="0" y="0"/>
                </a:moveTo>
                <a:lnTo>
                  <a:pt x="0" y="118872"/>
                </a:lnTo>
                <a:lnTo>
                  <a:pt x="118871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6551610" y="1417117"/>
            <a:ext cx="31369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R</a:t>
            </a:r>
            <a:r>
              <a:rPr sz="800" spc="-5" dirty="0">
                <a:latin typeface="Arial"/>
                <a:cs typeface="Arial"/>
              </a:rPr>
              <a:t>OF</a:t>
            </a:r>
            <a:r>
              <a:rPr sz="800" spc="0" dirty="0">
                <a:latin typeface="Arial"/>
                <a:cs typeface="Arial"/>
              </a:rPr>
              <a:t>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11125200" y="1115873"/>
            <a:ext cx="793368" cy="916051"/>
          </a:xfrm>
          <a:custGeom>
            <a:avLst/>
            <a:gdLst/>
            <a:ahLst/>
            <a:cxnLst/>
            <a:rect l="l" t="t" r="r" b="b"/>
            <a:pathLst>
              <a:path w="793368" h="916051">
                <a:moveTo>
                  <a:pt x="264414" y="687069"/>
                </a:moveTo>
                <a:lnTo>
                  <a:pt x="396620" y="916051"/>
                </a:lnTo>
                <a:lnTo>
                  <a:pt x="528827" y="687069"/>
                </a:lnTo>
                <a:lnTo>
                  <a:pt x="793368" y="687069"/>
                </a:lnTo>
                <a:lnTo>
                  <a:pt x="661034" y="458088"/>
                </a:lnTo>
                <a:lnTo>
                  <a:pt x="793368" y="229107"/>
                </a:lnTo>
                <a:lnTo>
                  <a:pt x="528827" y="229107"/>
                </a:lnTo>
                <a:lnTo>
                  <a:pt x="396620" y="0"/>
                </a:lnTo>
                <a:lnTo>
                  <a:pt x="264414" y="229107"/>
                </a:lnTo>
                <a:lnTo>
                  <a:pt x="0" y="229107"/>
                </a:lnTo>
                <a:lnTo>
                  <a:pt x="132206" y="458088"/>
                </a:lnTo>
                <a:lnTo>
                  <a:pt x="0" y="687069"/>
                </a:lnTo>
                <a:lnTo>
                  <a:pt x="264414" y="687069"/>
                </a:lnTo>
                <a:close/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1382121" y="1441883"/>
            <a:ext cx="280035" cy="255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6670" marR="12700" indent="-14604">
              <a:lnSpc>
                <a:spcPct val="100000"/>
              </a:lnSpc>
            </a:pPr>
            <a:r>
              <a:rPr sz="800" dirty="0">
                <a:latin typeface="Arial"/>
                <a:cs typeface="Arial"/>
              </a:rPr>
              <a:t>En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t</a:t>
            </a:r>
            <a:r>
              <a:rPr sz="800" spc="0" dirty="0">
                <a:latin typeface="Arial"/>
                <a:cs typeface="Arial"/>
              </a:rPr>
              <a:t>y Build</a:t>
            </a:r>
            <a:endParaRPr sz="800">
              <a:latin typeface="Arial"/>
              <a:cs typeface="Arial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0689335" y="1573962"/>
            <a:ext cx="484250" cy="0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1158728" y="1514527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0"/>
                </a:moveTo>
                <a:lnTo>
                  <a:pt x="0" y="118872"/>
                </a:lnTo>
                <a:lnTo>
                  <a:pt x="118872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90390"/>
              </p:ext>
            </p:extLst>
          </p:nvPr>
        </p:nvGraphicFramePr>
        <p:xfrm>
          <a:off x="750407" y="387350"/>
          <a:ext cx="3460623" cy="2438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58">
                <a:tc rowSpan="2">
                  <a:txBody>
                    <a:bodyPr/>
                    <a:lstStyle/>
                    <a:p>
                      <a:pPr marL="47942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Arial"/>
                          <a:cs typeface="Arial"/>
                        </a:rPr>
                        <a:t>W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es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Connect</a:t>
                      </a:r>
                      <a:r>
                        <a:rPr sz="8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800" spc="0" dirty="0">
                          <a:latin typeface="Arial"/>
                          <a:cs typeface="Arial"/>
                        </a:rPr>
                        <a:t>Plan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66FF"/>
                      </a:solidFill>
                      <a:prstDash val="solid"/>
                    </a:lnL>
                    <a:lnR w="27432">
                      <a:solidFill>
                        <a:srgbClr val="0066FF"/>
                      </a:solidFill>
                      <a:prstDash val="solid"/>
                    </a:lnR>
                    <a:lnT w="27432">
                      <a:solidFill>
                        <a:srgbClr val="0066FF"/>
                      </a:solidFill>
                      <a:prstDash val="solid"/>
                    </a:lnT>
                    <a:lnB w="27432">
                      <a:solidFill>
                        <a:srgbClr val="0066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66FF"/>
                      </a:solidFill>
                      <a:prstDash val="solid"/>
                    </a:lnL>
                    <a:lnB w="15240">
                      <a:solidFill>
                        <a:srgbClr val="0066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7432">
                      <a:solidFill>
                        <a:srgbClr val="0066FF"/>
                      </a:solidFill>
                      <a:prstDash val="solid"/>
                    </a:lnL>
                    <a:lnR w="27432">
                      <a:solidFill>
                        <a:srgbClr val="0066FF"/>
                      </a:solidFill>
                      <a:prstDash val="solid"/>
                    </a:lnR>
                    <a:lnT w="27432">
                      <a:solidFill>
                        <a:srgbClr val="0066FF"/>
                      </a:solidFill>
                      <a:prstDash val="solid"/>
                    </a:lnT>
                    <a:lnB w="27432">
                      <a:solidFill>
                        <a:srgbClr val="0066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432">
                      <a:solidFill>
                        <a:srgbClr val="0066FF"/>
                      </a:solidFill>
                      <a:prstDash val="solid"/>
                    </a:lnL>
                    <a:lnT w="15240">
                      <a:solidFill>
                        <a:srgbClr val="0066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8" name="object 158"/>
          <p:cNvSpPr/>
          <p:nvPr/>
        </p:nvSpPr>
        <p:spPr>
          <a:xfrm>
            <a:off x="5562152" y="1514527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0" y="0"/>
                </a:moveTo>
                <a:lnTo>
                  <a:pt x="0" y="118872"/>
                </a:lnTo>
                <a:lnTo>
                  <a:pt x="118872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87"/>
          <p:cNvSpPr txBox="1"/>
          <p:nvPr/>
        </p:nvSpPr>
        <p:spPr>
          <a:xfrm>
            <a:off x="1071659" y="1496931"/>
            <a:ext cx="1178753" cy="56808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6990" algn="ctr"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 marL="12065">
              <a:lnSpc>
                <a:spcPct val="100000"/>
              </a:lnSpc>
              <a:tabLst>
                <a:tab pos="130810" algn="l"/>
              </a:tabLst>
            </a:pPr>
            <a:r>
              <a:rPr lang="en-US" sz="800" spc="0" dirty="0">
                <a:latin typeface="Arial"/>
                <a:cs typeface="Arial"/>
              </a:rPr>
              <a:t>Project needs/benefits characterized as:</a:t>
            </a:r>
          </a:p>
          <a:p>
            <a:pPr marL="240665" indent="-228600">
              <a:lnSpc>
                <a:spcPct val="100000"/>
              </a:lnSpc>
              <a:buAutoNum type="arabicParenR"/>
              <a:tabLst>
                <a:tab pos="130810" algn="l"/>
              </a:tabLst>
            </a:pPr>
            <a:r>
              <a:rPr sz="800" spc="0" dirty="0">
                <a:latin typeface="Arial"/>
                <a:cs typeface="Arial"/>
              </a:rPr>
              <a:t>Public</a:t>
            </a:r>
            <a:r>
              <a:rPr sz="800" spc="-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Policy</a:t>
            </a:r>
            <a:endParaRPr lang="en-US" sz="800" spc="0" dirty="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buAutoNum type="arabicParenR"/>
              <a:tabLst>
                <a:tab pos="130810" algn="l"/>
              </a:tabLst>
            </a:pPr>
            <a:r>
              <a:rPr lang="en-US" sz="800" dirty="0">
                <a:latin typeface="Arial"/>
                <a:cs typeface="Arial"/>
              </a:rPr>
              <a:t>Economic</a:t>
            </a:r>
          </a:p>
          <a:p>
            <a:pPr marL="240665" indent="-228600">
              <a:lnSpc>
                <a:spcPct val="100000"/>
              </a:lnSpc>
              <a:buAutoNum type="arabicParenR"/>
              <a:tabLst>
                <a:tab pos="130810" algn="l"/>
              </a:tabLst>
            </a:pPr>
            <a:r>
              <a:rPr lang="en-US" sz="800" spc="0" dirty="0">
                <a:latin typeface="Arial"/>
                <a:cs typeface="Arial"/>
              </a:rPr>
              <a:t>Reliability</a:t>
            </a:r>
          </a:p>
        </p:txBody>
      </p:sp>
      <p:sp>
        <p:nvSpPr>
          <p:cNvPr id="167" name="object 100"/>
          <p:cNvSpPr/>
          <p:nvPr/>
        </p:nvSpPr>
        <p:spPr>
          <a:xfrm>
            <a:off x="2408116" y="1562579"/>
            <a:ext cx="3154036" cy="57038"/>
          </a:xfrm>
          <a:custGeom>
            <a:avLst/>
            <a:gdLst/>
            <a:ahLst/>
            <a:cxnLst/>
            <a:rect l="l" t="t" r="r" b="b"/>
            <a:pathLst>
              <a:path w="874522">
                <a:moveTo>
                  <a:pt x="0" y="0"/>
                </a:moveTo>
                <a:lnTo>
                  <a:pt x="874522" y="0"/>
                </a:lnTo>
              </a:path>
            </a:pathLst>
          </a:custGeom>
          <a:ln w="27432">
            <a:solidFill>
              <a:srgbClr val="C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18"/>
          <p:cNvSpPr/>
          <p:nvPr/>
        </p:nvSpPr>
        <p:spPr>
          <a:xfrm rot="10800000">
            <a:off x="6093901" y="2084500"/>
            <a:ext cx="118871" cy="118872"/>
          </a:xfrm>
          <a:custGeom>
            <a:avLst/>
            <a:gdLst/>
            <a:ahLst/>
            <a:cxnLst/>
            <a:rect l="l" t="t" r="r" b="b"/>
            <a:pathLst>
              <a:path w="118871" h="118872">
                <a:moveTo>
                  <a:pt x="0" y="0"/>
                </a:moveTo>
                <a:lnTo>
                  <a:pt x="0" y="118872"/>
                </a:lnTo>
                <a:lnTo>
                  <a:pt x="118871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17"/>
          <p:cNvSpPr/>
          <p:nvPr/>
        </p:nvSpPr>
        <p:spPr>
          <a:xfrm flipV="1">
            <a:off x="6209853" y="2052752"/>
            <a:ext cx="1669228" cy="96645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17"/>
          <p:cNvSpPr/>
          <p:nvPr/>
        </p:nvSpPr>
        <p:spPr>
          <a:xfrm rot="5400000" flipV="1">
            <a:off x="7817266" y="2031232"/>
            <a:ext cx="182880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19"/>
          <p:cNvSpPr txBox="1"/>
          <p:nvPr/>
        </p:nvSpPr>
        <p:spPr>
          <a:xfrm>
            <a:off x="7625297" y="1999698"/>
            <a:ext cx="194819" cy="15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No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1" name="object 119"/>
          <p:cNvSpPr txBox="1"/>
          <p:nvPr/>
        </p:nvSpPr>
        <p:spPr>
          <a:xfrm>
            <a:off x="8288508" y="1417117"/>
            <a:ext cx="708679" cy="16592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Yes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1" name="object 117"/>
          <p:cNvSpPr/>
          <p:nvPr/>
        </p:nvSpPr>
        <p:spPr>
          <a:xfrm>
            <a:off x="8305800" y="1562579"/>
            <a:ext cx="822960" cy="0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18"/>
          <p:cNvSpPr/>
          <p:nvPr/>
        </p:nvSpPr>
        <p:spPr>
          <a:xfrm>
            <a:off x="9075262" y="1503144"/>
            <a:ext cx="118871" cy="118872"/>
          </a:xfrm>
          <a:custGeom>
            <a:avLst/>
            <a:gdLst/>
            <a:ahLst/>
            <a:cxnLst/>
            <a:rect l="l" t="t" r="r" b="b"/>
            <a:pathLst>
              <a:path w="118871" h="118872">
                <a:moveTo>
                  <a:pt x="0" y="0"/>
                </a:moveTo>
                <a:lnTo>
                  <a:pt x="0" y="118872"/>
                </a:lnTo>
                <a:lnTo>
                  <a:pt x="118871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43"/>
          <p:cNvSpPr/>
          <p:nvPr/>
        </p:nvSpPr>
        <p:spPr>
          <a:xfrm>
            <a:off x="9173777" y="1381048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44"/>
          <p:cNvSpPr txBox="1"/>
          <p:nvPr/>
        </p:nvSpPr>
        <p:spPr>
          <a:xfrm>
            <a:off x="9236516" y="1388034"/>
            <a:ext cx="1452819" cy="37782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en-US" sz="800" spc="-5" dirty="0">
                <a:latin typeface="Arial"/>
                <a:cs typeface="Arial"/>
              </a:rPr>
              <a:t>Developer submits project development schedule to PMC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57" name="object 113"/>
          <p:cNvSpPr/>
          <p:nvPr/>
        </p:nvSpPr>
        <p:spPr>
          <a:xfrm>
            <a:off x="5681024" y="7349099"/>
            <a:ext cx="825753" cy="794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14"/>
          <p:cNvSpPr/>
          <p:nvPr/>
        </p:nvSpPr>
        <p:spPr>
          <a:xfrm>
            <a:off x="5681024" y="7349099"/>
            <a:ext cx="825753" cy="794511"/>
          </a:xfrm>
          <a:custGeom>
            <a:avLst/>
            <a:gdLst/>
            <a:ahLst/>
            <a:cxnLst/>
            <a:rect l="l" t="t" r="r" b="b"/>
            <a:pathLst>
              <a:path w="825753" h="794511">
                <a:moveTo>
                  <a:pt x="0" y="397255"/>
                </a:moveTo>
                <a:lnTo>
                  <a:pt x="412876" y="0"/>
                </a:lnTo>
                <a:lnTo>
                  <a:pt x="825753" y="397255"/>
                </a:lnTo>
                <a:lnTo>
                  <a:pt x="412876" y="794511"/>
                </a:lnTo>
                <a:lnTo>
                  <a:pt x="0" y="397255"/>
                </a:lnTo>
                <a:close/>
              </a:path>
            </a:pathLst>
          </a:custGeom>
          <a:solidFill>
            <a:srgbClr val="FFFF00"/>
          </a:solidFill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15"/>
          <p:cNvSpPr txBox="1"/>
          <p:nvPr/>
        </p:nvSpPr>
        <p:spPr>
          <a:xfrm>
            <a:off x="5792720" y="7572365"/>
            <a:ext cx="602360" cy="37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PMC Selects a Developer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0" name="object 117"/>
          <p:cNvSpPr/>
          <p:nvPr/>
        </p:nvSpPr>
        <p:spPr>
          <a:xfrm>
            <a:off x="6506777" y="7749719"/>
            <a:ext cx="484250" cy="0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17"/>
          <p:cNvSpPr/>
          <p:nvPr/>
        </p:nvSpPr>
        <p:spPr>
          <a:xfrm rot="5400000">
            <a:off x="5911947" y="7179810"/>
            <a:ext cx="299338" cy="61147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19"/>
          <p:cNvSpPr txBox="1"/>
          <p:nvPr/>
        </p:nvSpPr>
        <p:spPr>
          <a:xfrm>
            <a:off x="6513536" y="7594626"/>
            <a:ext cx="31369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Yes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6" name="object 119"/>
          <p:cNvSpPr txBox="1"/>
          <p:nvPr/>
        </p:nvSpPr>
        <p:spPr>
          <a:xfrm>
            <a:off x="6137138" y="8154109"/>
            <a:ext cx="31369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No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77" name="object 117"/>
          <p:cNvSpPr/>
          <p:nvPr/>
        </p:nvSpPr>
        <p:spPr>
          <a:xfrm rot="5400000">
            <a:off x="5850616" y="3192602"/>
            <a:ext cx="422000" cy="77032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42"/>
          <p:cNvSpPr/>
          <p:nvPr/>
        </p:nvSpPr>
        <p:spPr>
          <a:xfrm>
            <a:off x="8821799" y="7545978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43"/>
          <p:cNvSpPr/>
          <p:nvPr/>
        </p:nvSpPr>
        <p:spPr>
          <a:xfrm>
            <a:off x="8821799" y="7546740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44"/>
          <p:cNvSpPr txBox="1"/>
          <p:nvPr/>
        </p:nvSpPr>
        <p:spPr>
          <a:xfrm>
            <a:off x="8884538" y="7553726"/>
            <a:ext cx="1452819" cy="37782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en-US" sz="800" spc="-5" dirty="0">
                <a:latin typeface="Arial"/>
                <a:cs typeface="Arial"/>
              </a:rPr>
              <a:t>Selected Developer submits project development schedule to PMC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1" name="object 117"/>
          <p:cNvSpPr/>
          <p:nvPr/>
        </p:nvSpPr>
        <p:spPr>
          <a:xfrm rot="5400000">
            <a:off x="5652277" y="8546584"/>
            <a:ext cx="849989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68"/>
          <p:cNvSpPr/>
          <p:nvPr/>
        </p:nvSpPr>
        <p:spPr>
          <a:xfrm>
            <a:off x="6042592" y="8965375"/>
            <a:ext cx="118872" cy="118744"/>
          </a:xfrm>
          <a:custGeom>
            <a:avLst/>
            <a:gdLst/>
            <a:ahLst/>
            <a:cxnLst/>
            <a:rect l="l" t="t" r="r" b="b"/>
            <a:pathLst>
              <a:path w="118872" h="118745">
                <a:moveTo>
                  <a:pt x="118872" y="0"/>
                </a:moveTo>
                <a:lnTo>
                  <a:pt x="0" y="0"/>
                </a:lnTo>
                <a:lnTo>
                  <a:pt x="59435" y="118745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183" name="Group 182"/>
          <p:cNvGrpSpPr/>
          <p:nvPr/>
        </p:nvGrpSpPr>
        <p:grpSpPr>
          <a:xfrm>
            <a:off x="5323946" y="9093644"/>
            <a:ext cx="1600200" cy="375219"/>
            <a:chOff x="2250185" y="3351910"/>
            <a:chExt cx="1600200" cy="1285874"/>
          </a:xfrm>
        </p:grpSpPr>
        <p:sp>
          <p:nvSpPr>
            <p:cNvPr id="184" name="object 85"/>
            <p:cNvSpPr/>
            <p:nvPr/>
          </p:nvSpPr>
          <p:spPr>
            <a:xfrm>
              <a:off x="2250185" y="3351910"/>
              <a:ext cx="1600200" cy="1285874"/>
            </a:xfrm>
            <a:custGeom>
              <a:avLst/>
              <a:gdLst/>
              <a:ahLst/>
              <a:cxnLst/>
              <a:rect l="l" t="t" r="r" b="b"/>
              <a:pathLst>
                <a:path w="1600200" h="1285874">
                  <a:moveTo>
                    <a:pt x="0" y="1285874"/>
                  </a:moveTo>
                  <a:lnTo>
                    <a:pt x="1600200" y="1285874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285874"/>
                  </a:lnTo>
                  <a:close/>
                </a:path>
              </a:pathLst>
            </a:custGeom>
            <a:solidFill>
              <a:srgbClr val="ECCDC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5" name="object 86"/>
            <p:cNvSpPr/>
            <p:nvPr/>
          </p:nvSpPr>
          <p:spPr>
            <a:xfrm>
              <a:off x="2250185" y="3351910"/>
              <a:ext cx="1600200" cy="1285874"/>
            </a:xfrm>
            <a:custGeom>
              <a:avLst/>
              <a:gdLst/>
              <a:ahLst/>
              <a:cxnLst/>
              <a:rect l="l" t="t" r="r" b="b"/>
              <a:pathLst>
                <a:path w="1600200" h="1285874">
                  <a:moveTo>
                    <a:pt x="0" y="1285874"/>
                  </a:moveTo>
                  <a:lnTo>
                    <a:pt x="1600200" y="1285874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285874"/>
                  </a:lnTo>
                  <a:close/>
                </a:path>
              </a:pathLst>
            </a:custGeom>
            <a:ln w="27432">
              <a:solidFill>
                <a:srgbClr val="C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6" name="object 87"/>
            <p:cNvSpPr txBox="1"/>
            <p:nvPr/>
          </p:nvSpPr>
          <p:spPr>
            <a:xfrm>
              <a:off x="2347595" y="3585845"/>
              <a:ext cx="1358265" cy="86550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46990" algn="ctr">
                <a:lnSpc>
                  <a:spcPct val="100000"/>
                </a:lnSpc>
              </a:pPr>
              <a:r>
                <a:rPr lang="en-US" sz="800" b="1" spc="0" dirty="0">
                  <a:latin typeface="Arial"/>
                  <a:cs typeface="Arial"/>
                </a:rPr>
                <a:t>Project Removed from Plan</a:t>
              </a:r>
              <a:endParaRPr sz="800" dirty="0">
                <a:latin typeface="Arial"/>
                <a:cs typeface="Arial"/>
              </a:endParaRPr>
            </a:p>
          </p:txBody>
        </p:sp>
      </p:grpSp>
      <p:sp>
        <p:nvSpPr>
          <p:cNvPr id="188" name="object 142"/>
          <p:cNvSpPr/>
          <p:nvPr/>
        </p:nvSpPr>
        <p:spPr>
          <a:xfrm>
            <a:off x="6933559" y="7560455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43"/>
          <p:cNvSpPr/>
          <p:nvPr/>
        </p:nvSpPr>
        <p:spPr>
          <a:xfrm>
            <a:off x="6933559" y="7561217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44"/>
          <p:cNvSpPr txBox="1"/>
          <p:nvPr/>
        </p:nvSpPr>
        <p:spPr>
          <a:xfrm>
            <a:off x="6996298" y="7568203"/>
            <a:ext cx="1452819" cy="37782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en-US" sz="800" spc="-5" dirty="0">
                <a:latin typeface="Arial"/>
                <a:cs typeface="Arial"/>
              </a:rPr>
              <a:t>PMC posts document explaining why a developer was/was not selected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91" name="object 142"/>
          <p:cNvSpPr/>
          <p:nvPr/>
        </p:nvSpPr>
        <p:spPr>
          <a:xfrm>
            <a:off x="5345156" y="8414302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solidFill>
            <a:srgbClr val="FCEEE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43"/>
          <p:cNvSpPr/>
          <p:nvPr/>
        </p:nvSpPr>
        <p:spPr>
          <a:xfrm>
            <a:off x="5345156" y="8415064"/>
            <a:ext cx="1515558" cy="400050"/>
          </a:xfrm>
          <a:custGeom>
            <a:avLst/>
            <a:gdLst/>
            <a:ahLst/>
            <a:cxnLst/>
            <a:rect l="l" t="t" r="r" b="b"/>
            <a:pathLst>
              <a:path w="2370074" h="400050">
                <a:moveTo>
                  <a:pt x="0" y="400050"/>
                </a:moveTo>
                <a:lnTo>
                  <a:pt x="2370074" y="400050"/>
                </a:lnTo>
                <a:lnTo>
                  <a:pt x="2370074" y="0"/>
                </a:lnTo>
                <a:lnTo>
                  <a:pt x="0" y="0"/>
                </a:lnTo>
                <a:lnTo>
                  <a:pt x="0" y="400050"/>
                </a:lnTo>
                <a:close/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44"/>
          <p:cNvSpPr txBox="1"/>
          <p:nvPr/>
        </p:nvSpPr>
        <p:spPr>
          <a:xfrm>
            <a:off x="5407895" y="8422050"/>
            <a:ext cx="1452819" cy="37782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12700" marR="12700" algn="ctr">
              <a:lnSpc>
                <a:spcPct val="100000"/>
              </a:lnSpc>
            </a:pPr>
            <a:r>
              <a:rPr lang="en-US" sz="800" spc="-5" dirty="0">
                <a:latin typeface="Arial"/>
                <a:cs typeface="Arial"/>
              </a:rPr>
              <a:t>PMC posts document explaining why the project failed to secure a developer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94" name="object 68"/>
          <p:cNvSpPr/>
          <p:nvPr/>
        </p:nvSpPr>
        <p:spPr>
          <a:xfrm>
            <a:off x="6043354" y="8297155"/>
            <a:ext cx="118872" cy="118744"/>
          </a:xfrm>
          <a:custGeom>
            <a:avLst/>
            <a:gdLst/>
            <a:ahLst/>
            <a:cxnLst/>
            <a:rect l="l" t="t" r="r" b="b"/>
            <a:pathLst>
              <a:path w="118872" h="118745">
                <a:moveTo>
                  <a:pt x="118872" y="0"/>
                </a:moveTo>
                <a:lnTo>
                  <a:pt x="0" y="0"/>
                </a:lnTo>
                <a:lnTo>
                  <a:pt x="59435" y="118745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47"/>
          <p:cNvSpPr/>
          <p:nvPr/>
        </p:nvSpPr>
        <p:spPr>
          <a:xfrm>
            <a:off x="11787503" y="1551744"/>
            <a:ext cx="484250" cy="0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13"/>
          <p:cNvSpPr/>
          <p:nvPr/>
        </p:nvSpPr>
        <p:spPr>
          <a:xfrm>
            <a:off x="12292921" y="1153846"/>
            <a:ext cx="778883" cy="794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14"/>
          <p:cNvSpPr/>
          <p:nvPr/>
        </p:nvSpPr>
        <p:spPr>
          <a:xfrm>
            <a:off x="12292921" y="1153846"/>
            <a:ext cx="778883" cy="794511"/>
          </a:xfrm>
          <a:custGeom>
            <a:avLst/>
            <a:gdLst/>
            <a:ahLst/>
            <a:cxnLst/>
            <a:rect l="l" t="t" r="r" b="b"/>
            <a:pathLst>
              <a:path w="825753" h="794511">
                <a:moveTo>
                  <a:pt x="0" y="397255"/>
                </a:moveTo>
                <a:lnTo>
                  <a:pt x="412876" y="0"/>
                </a:lnTo>
                <a:lnTo>
                  <a:pt x="825753" y="397255"/>
                </a:lnTo>
                <a:lnTo>
                  <a:pt x="412876" y="794511"/>
                </a:lnTo>
                <a:lnTo>
                  <a:pt x="0" y="397255"/>
                </a:lnTo>
                <a:close/>
              </a:path>
            </a:pathLst>
          </a:custGeom>
          <a:solidFill>
            <a:srgbClr val="FCEEE2"/>
          </a:solidFill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15"/>
          <p:cNvSpPr txBox="1"/>
          <p:nvPr/>
        </p:nvSpPr>
        <p:spPr>
          <a:xfrm>
            <a:off x="12394533" y="1362188"/>
            <a:ext cx="625584" cy="37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Project Delays or Changes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99" name="object 117"/>
          <p:cNvSpPr/>
          <p:nvPr/>
        </p:nvSpPr>
        <p:spPr>
          <a:xfrm>
            <a:off x="11506200" y="2168040"/>
            <a:ext cx="1176162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117"/>
          <p:cNvSpPr/>
          <p:nvPr/>
        </p:nvSpPr>
        <p:spPr>
          <a:xfrm rot="5400000" flipV="1">
            <a:off x="12595187" y="2021702"/>
            <a:ext cx="224275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119"/>
          <p:cNvSpPr txBox="1"/>
          <p:nvPr/>
        </p:nvSpPr>
        <p:spPr>
          <a:xfrm>
            <a:off x="12466628" y="2031924"/>
            <a:ext cx="194819" cy="15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No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2" name="object 117"/>
          <p:cNvSpPr/>
          <p:nvPr/>
        </p:nvSpPr>
        <p:spPr>
          <a:xfrm rot="5400000">
            <a:off x="11410224" y="2045039"/>
            <a:ext cx="177602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118"/>
          <p:cNvSpPr/>
          <p:nvPr/>
        </p:nvSpPr>
        <p:spPr>
          <a:xfrm rot="16200000">
            <a:off x="11463529" y="2018892"/>
            <a:ext cx="118871" cy="118872"/>
          </a:xfrm>
          <a:custGeom>
            <a:avLst/>
            <a:gdLst/>
            <a:ahLst/>
            <a:cxnLst/>
            <a:rect l="l" t="t" r="r" b="b"/>
            <a:pathLst>
              <a:path w="118871" h="118872">
                <a:moveTo>
                  <a:pt x="0" y="0"/>
                </a:moveTo>
                <a:lnTo>
                  <a:pt x="0" y="118872"/>
                </a:lnTo>
                <a:lnTo>
                  <a:pt x="118871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pSp>
        <p:nvGrpSpPr>
          <p:cNvPr id="204" name="Group 203"/>
          <p:cNvGrpSpPr/>
          <p:nvPr/>
        </p:nvGrpSpPr>
        <p:grpSpPr>
          <a:xfrm>
            <a:off x="12193755" y="3528136"/>
            <a:ext cx="1600200" cy="546741"/>
            <a:chOff x="2250185" y="3351910"/>
            <a:chExt cx="1600200" cy="1285874"/>
          </a:xfrm>
        </p:grpSpPr>
        <p:sp>
          <p:nvSpPr>
            <p:cNvPr id="205" name="object 85"/>
            <p:cNvSpPr/>
            <p:nvPr/>
          </p:nvSpPr>
          <p:spPr>
            <a:xfrm>
              <a:off x="2250185" y="3351910"/>
              <a:ext cx="1600200" cy="1285874"/>
            </a:xfrm>
            <a:custGeom>
              <a:avLst/>
              <a:gdLst/>
              <a:ahLst/>
              <a:cxnLst/>
              <a:rect l="l" t="t" r="r" b="b"/>
              <a:pathLst>
                <a:path w="1600200" h="1285874">
                  <a:moveTo>
                    <a:pt x="0" y="1285874"/>
                  </a:moveTo>
                  <a:lnTo>
                    <a:pt x="1600200" y="1285874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285874"/>
                  </a:lnTo>
                  <a:close/>
                </a:path>
              </a:pathLst>
            </a:custGeom>
            <a:solidFill>
              <a:srgbClr val="ECCDCA"/>
            </a:solid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6" name="object 86"/>
            <p:cNvSpPr/>
            <p:nvPr/>
          </p:nvSpPr>
          <p:spPr>
            <a:xfrm>
              <a:off x="2250185" y="3351910"/>
              <a:ext cx="1600200" cy="1285874"/>
            </a:xfrm>
            <a:custGeom>
              <a:avLst/>
              <a:gdLst/>
              <a:ahLst/>
              <a:cxnLst/>
              <a:rect l="l" t="t" r="r" b="b"/>
              <a:pathLst>
                <a:path w="1600200" h="1285874">
                  <a:moveTo>
                    <a:pt x="0" y="1285874"/>
                  </a:moveTo>
                  <a:lnTo>
                    <a:pt x="1600200" y="1285874"/>
                  </a:lnTo>
                  <a:lnTo>
                    <a:pt x="1600200" y="0"/>
                  </a:lnTo>
                  <a:lnTo>
                    <a:pt x="0" y="0"/>
                  </a:lnTo>
                  <a:lnTo>
                    <a:pt x="0" y="1285874"/>
                  </a:lnTo>
                  <a:close/>
                </a:path>
              </a:pathLst>
            </a:custGeom>
            <a:ln w="27432">
              <a:solidFill>
                <a:srgbClr val="C00000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7" name="object 87"/>
            <p:cNvSpPr txBox="1"/>
            <p:nvPr/>
          </p:nvSpPr>
          <p:spPr>
            <a:xfrm>
              <a:off x="2347595" y="3585845"/>
              <a:ext cx="1358265" cy="86550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46990" algn="ctr">
                <a:lnSpc>
                  <a:spcPct val="100000"/>
                </a:lnSpc>
              </a:pPr>
              <a:r>
                <a:rPr lang="en-US" sz="800" b="1" spc="0" dirty="0">
                  <a:latin typeface="Arial"/>
                  <a:cs typeface="Arial"/>
                </a:rPr>
                <a:t>Plan Reevaluation </a:t>
              </a:r>
            </a:p>
            <a:p>
              <a:pPr marL="46990" algn="ctr">
                <a:lnSpc>
                  <a:spcPct val="100000"/>
                </a:lnSpc>
              </a:pPr>
              <a:r>
                <a:rPr lang="en-US" sz="800" b="1" spc="0" dirty="0">
                  <a:latin typeface="Arial"/>
                  <a:cs typeface="Arial"/>
                </a:rPr>
                <a:t>(project may be removed from Plan)</a:t>
              </a:r>
              <a:endParaRPr sz="800" dirty="0">
                <a:latin typeface="Arial"/>
                <a:cs typeface="Arial"/>
              </a:endParaRPr>
            </a:p>
          </p:txBody>
        </p:sp>
      </p:grpSp>
      <p:sp>
        <p:nvSpPr>
          <p:cNvPr id="208" name="object 119"/>
          <p:cNvSpPr txBox="1"/>
          <p:nvPr/>
        </p:nvSpPr>
        <p:spPr>
          <a:xfrm>
            <a:off x="13090092" y="1362188"/>
            <a:ext cx="31369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Yes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09" name="object 117"/>
          <p:cNvSpPr/>
          <p:nvPr/>
        </p:nvSpPr>
        <p:spPr>
          <a:xfrm>
            <a:off x="13071804" y="1537321"/>
            <a:ext cx="280721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117"/>
          <p:cNvSpPr/>
          <p:nvPr/>
        </p:nvSpPr>
        <p:spPr>
          <a:xfrm rot="5400000">
            <a:off x="12346685" y="2454254"/>
            <a:ext cx="1920240" cy="91440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67"/>
          <p:cNvSpPr/>
          <p:nvPr/>
        </p:nvSpPr>
        <p:spPr>
          <a:xfrm>
            <a:off x="13306805" y="3414351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118872" y="0"/>
                </a:moveTo>
                <a:lnTo>
                  <a:pt x="0" y="0"/>
                </a:lnTo>
                <a:lnTo>
                  <a:pt x="59435" y="118872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147"/>
          <p:cNvSpPr/>
          <p:nvPr/>
        </p:nvSpPr>
        <p:spPr>
          <a:xfrm>
            <a:off x="11463528" y="7764495"/>
            <a:ext cx="484250" cy="0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113"/>
          <p:cNvSpPr/>
          <p:nvPr/>
        </p:nvSpPr>
        <p:spPr>
          <a:xfrm>
            <a:off x="11934251" y="7367240"/>
            <a:ext cx="778883" cy="794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114"/>
          <p:cNvSpPr/>
          <p:nvPr/>
        </p:nvSpPr>
        <p:spPr>
          <a:xfrm>
            <a:off x="11934251" y="7367240"/>
            <a:ext cx="778883" cy="794511"/>
          </a:xfrm>
          <a:custGeom>
            <a:avLst/>
            <a:gdLst/>
            <a:ahLst/>
            <a:cxnLst/>
            <a:rect l="l" t="t" r="r" b="b"/>
            <a:pathLst>
              <a:path w="825753" h="794511">
                <a:moveTo>
                  <a:pt x="0" y="397255"/>
                </a:moveTo>
                <a:lnTo>
                  <a:pt x="412876" y="0"/>
                </a:lnTo>
                <a:lnTo>
                  <a:pt x="825753" y="397255"/>
                </a:lnTo>
                <a:lnTo>
                  <a:pt x="412876" y="794511"/>
                </a:lnTo>
                <a:lnTo>
                  <a:pt x="0" y="397255"/>
                </a:lnTo>
                <a:close/>
              </a:path>
            </a:pathLst>
          </a:custGeom>
          <a:solidFill>
            <a:srgbClr val="FCEEE2"/>
          </a:solidFill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115"/>
          <p:cNvSpPr txBox="1"/>
          <p:nvPr/>
        </p:nvSpPr>
        <p:spPr>
          <a:xfrm>
            <a:off x="12035863" y="7575582"/>
            <a:ext cx="625584" cy="37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Project Delays or Changes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20" name="object 117"/>
          <p:cNvSpPr/>
          <p:nvPr/>
        </p:nvSpPr>
        <p:spPr>
          <a:xfrm>
            <a:off x="11157047" y="8440353"/>
            <a:ext cx="1176162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117"/>
          <p:cNvSpPr/>
          <p:nvPr/>
        </p:nvSpPr>
        <p:spPr>
          <a:xfrm rot="5400000" flipV="1">
            <a:off x="12223489" y="8271470"/>
            <a:ext cx="267263" cy="47822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119"/>
          <p:cNvSpPr txBox="1"/>
          <p:nvPr/>
        </p:nvSpPr>
        <p:spPr>
          <a:xfrm>
            <a:off x="12117475" y="8304237"/>
            <a:ext cx="194819" cy="1572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No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23" name="object 117"/>
          <p:cNvSpPr/>
          <p:nvPr/>
        </p:nvSpPr>
        <p:spPr>
          <a:xfrm rot="5400000">
            <a:off x="11061071" y="8317352"/>
            <a:ext cx="177602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118"/>
          <p:cNvSpPr/>
          <p:nvPr/>
        </p:nvSpPr>
        <p:spPr>
          <a:xfrm rot="16200000">
            <a:off x="11114376" y="8291205"/>
            <a:ext cx="118871" cy="118872"/>
          </a:xfrm>
          <a:custGeom>
            <a:avLst/>
            <a:gdLst/>
            <a:ahLst/>
            <a:cxnLst/>
            <a:rect l="l" t="t" r="r" b="b"/>
            <a:pathLst>
              <a:path w="118871" h="118872">
                <a:moveTo>
                  <a:pt x="0" y="0"/>
                </a:moveTo>
                <a:lnTo>
                  <a:pt x="0" y="118872"/>
                </a:lnTo>
                <a:lnTo>
                  <a:pt x="118871" y="59435"/>
                </a:lnTo>
                <a:lnTo>
                  <a:pt x="0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119"/>
          <p:cNvSpPr txBox="1"/>
          <p:nvPr/>
        </p:nvSpPr>
        <p:spPr>
          <a:xfrm>
            <a:off x="12675068" y="7555426"/>
            <a:ext cx="313690" cy="1339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Yes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26" name="object 117"/>
          <p:cNvSpPr/>
          <p:nvPr/>
        </p:nvSpPr>
        <p:spPr>
          <a:xfrm>
            <a:off x="12713134" y="7750715"/>
            <a:ext cx="280721" cy="45719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117"/>
          <p:cNvSpPr/>
          <p:nvPr/>
        </p:nvSpPr>
        <p:spPr>
          <a:xfrm rot="5400000">
            <a:off x="11127822" y="5864580"/>
            <a:ext cx="3649150" cy="99964"/>
          </a:xfrm>
          <a:custGeom>
            <a:avLst/>
            <a:gdLst/>
            <a:ahLst/>
            <a:cxnLst/>
            <a:rect l="l" t="t" r="r" b="b"/>
            <a:pathLst>
              <a:path w="484250">
                <a:moveTo>
                  <a:pt x="0" y="0"/>
                </a:moveTo>
                <a:lnTo>
                  <a:pt x="484250" y="0"/>
                </a:lnTo>
              </a:path>
            </a:pathLst>
          </a:custGeom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67"/>
          <p:cNvSpPr/>
          <p:nvPr/>
        </p:nvSpPr>
        <p:spPr>
          <a:xfrm rot="10800000">
            <a:off x="12942943" y="4074877"/>
            <a:ext cx="118872" cy="118872"/>
          </a:xfrm>
          <a:custGeom>
            <a:avLst/>
            <a:gdLst/>
            <a:ahLst/>
            <a:cxnLst/>
            <a:rect l="l" t="t" r="r" b="b"/>
            <a:pathLst>
              <a:path w="118872" h="118872">
                <a:moveTo>
                  <a:pt x="118872" y="0"/>
                </a:moveTo>
                <a:lnTo>
                  <a:pt x="0" y="0"/>
                </a:lnTo>
                <a:lnTo>
                  <a:pt x="59435" y="118872"/>
                </a:lnTo>
                <a:lnTo>
                  <a:pt x="118872" y="0"/>
                </a:lnTo>
                <a:close/>
              </a:path>
            </a:pathLst>
          </a:custGeom>
          <a:solidFill>
            <a:srgbClr val="D9680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3"/>
          <p:cNvSpPr/>
          <p:nvPr/>
        </p:nvSpPr>
        <p:spPr>
          <a:xfrm>
            <a:off x="7475937" y="1175499"/>
            <a:ext cx="825753" cy="7945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14"/>
          <p:cNvSpPr/>
          <p:nvPr/>
        </p:nvSpPr>
        <p:spPr>
          <a:xfrm>
            <a:off x="7475937" y="1175499"/>
            <a:ext cx="825753" cy="794511"/>
          </a:xfrm>
          <a:custGeom>
            <a:avLst/>
            <a:gdLst/>
            <a:ahLst/>
            <a:cxnLst/>
            <a:rect l="l" t="t" r="r" b="b"/>
            <a:pathLst>
              <a:path w="825753" h="794511">
                <a:moveTo>
                  <a:pt x="0" y="397255"/>
                </a:moveTo>
                <a:lnTo>
                  <a:pt x="412876" y="0"/>
                </a:lnTo>
                <a:lnTo>
                  <a:pt x="825753" y="397255"/>
                </a:lnTo>
                <a:lnTo>
                  <a:pt x="412876" y="794511"/>
                </a:lnTo>
                <a:lnTo>
                  <a:pt x="0" y="397255"/>
                </a:lnTo>
                <a:close/>
              </a:path>
            </a:pathLst>
          </a:custGeom>
          <a:solidFill>
            <a:srgbClr val="FCEEE2"/>
          </a:solidFill>
          <a:ln w="27432">
            <a:solidFill>
              <a:srgbClr val="D9680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15"/>
          <p:cNvSpPr txBox="1"/>
          <p:nvPr/>
        </p:nvSpPr>
        <p:spPr>
          <a:xfrm>
            <a:off x="7587633" y="1398765"/>
            <a:ext cx="602360" cy="377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-635" algn="ctr">
              <a:lnSpc>
                <a:spcPct val="100000"/>
              </a:lnSpc>
            </a:pPr>
            <a:r>
              <a:rPr lang="en-US" sz="800" dirty="0">
                <a:latin typeface="Arial"/>
                <a:cs typeface="Arial"/>
              </a:rPr>
              <a:t>Incumbent  Develops Project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50421" y="4139194"/>
            <a:ext cx="271214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/>
              <a:t>Question: If a project is removed from the plan after developer selection, what happens to the cost allocation assigned to the project?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i="1" dirty="0"/>
              <a:t>Question: What happens after developer selection? E.g. Pro Forma agreement between beneficiaries and developer? Role for </a:t>
            </a:r>
            <a:r>
              <a:rPr lang="en-US" sz="1100" i="1" dirty="0" err="1"/>
              <a:t>WestConnect</a:t>
            </a:r>
            <a:r>
              <a:rPr lang="en-US" sz="1100" i="1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218" y="9768230"/>
            <a:ext cx="137577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/>
              <a:t>**          Numbered boxes correspond to language regarding the process step as found in the approved </a:t>
            </a:r>
            <a:r>
              <a:rPr lang="en-US" sz="1200" i="1" dirty="0" err="1"/>
              <a:t>WestConnect</a:t>
            </a:r>
            <a:r>
              <a:rPr lang="en-US" sz="1200" i="1" dirty="0"/>
              <a:t> Enrolled TO tariffs.  Reference document titled “APS Posted Tariff_05012016_Developer Selection.pdf”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68733" y="1839205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821799" y="8008955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13151845" y="4123434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794737" y="2332058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242718" y="1797719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9429524" y="1835420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6942821" y="2755454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7333203" y="3738973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7333203" y="4667862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25296" y="5374168"/>
            <a:ext cx="375704" cy="2539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2834915" y="1773847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2489258" y="7987499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101477" y="8016649"/>
            <a:ext cx="375704" cy="2539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960981" y="9214947"/>
            <a:ext cx="375704" cy="2539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897409" y="8565633"/>
            <a:ext cx="375704" cy="2539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924146" y="8006777"/>
            <a:ext cx="375704" cy="2539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381000" y="9762893"/>
            <a:ext cx="228600" cy="2616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1" y="3460093"/>
            <a:ext cx="3276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Boxes in yellow targeted for future task force discussion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4773" y="4488468"/>
            <a:ext cx="2502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For discussion: </a:t>
            </a:r>
            <a:r>
              <a:rPr lang="en-US" sz="1200" i="1" dirty="0"/>
              <a:t>review/selection team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166035" y="7637944"/>
            <a:ext cx="25024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For discussion: </a:t>
            </a:r>
            <a:r>
              <a:rPr lang="en-US" sz="1200" i="1" dirty="0"/>
              <a:t>review/selection team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270998" y="5526514"/>
            <a:ext cx="2351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solidFill>
                  <a:srgbClr val="FF0000"/>
                </a:solidFill>
              </a:rPr>
              <a:t>For discussion: </a:t>
            </a:r>
            <a:endParaRPr lang="en-US" sz="1200" i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Criteria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Planning credit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Opportunity for collaboration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Opportunity to cure deficiency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i="1" dirty="0"/>
              <a:t>Opportunity to present proposal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</TotalTime>
  <Words>383</Words>
  <Application>Microsoft Office PowerPoint</Application>
  <PresentationFormat>Custom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mathaa</dc:creator>
  <cp:lastModifiedBy>Heidi Pacini</cp:lastModifiedBy>
  <cp:revision>45</cp:revision>
  <dcterms:created xsi:type="dcterms:W3CDTF">2014-10-02T11:44:53Z</dcterms:created>
  <dcterms:modified xsi:type="dcterms:W3CDTF">2016-06-15T16:08:10Z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2012-04-13T00:00:00Z</vt:filetime>
  </property>
  <property fmtid="{D5CDD505-2E9C-101B-9397-08002B2CF9AE}" pid="3" name="LastSaved">
    <vt:filetime>2014-10-02T00:00:00Z</vt:filetime>
  </property>
</Properties>
</file>