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Lst>
  <p:notesMasterIdLst>
    <p:notesMasterId r:id="rId25"/>
  </p:notesMasterIdLst>
  <p:handoutMasterIdLst>
    <p:handoutMasterId r:id="rId26"/>
  </p:handoutMasterIdLst>
  <p:sldIdLst>
    <p:sldId id="1052" r:id="rId4"/>
    <p:sldId id="1699" r:id="rId5"/>
    <p:sldId id="1700" r:id="rId6"/>
    <p:sldId id="1081" r:id="rId7"/>
    <p:sldId id="1678" r:id="rId8"/>
    <p:sldId id="1677" r:id="rId9"/>
    <p:sldId id="1659" r:id="rId10"/>
    <p:sldId id="1687" r:id="rId11"/>
    <p:sldId id="1674" r:id="rId12"/>
    <p:sldId id="1660" r:id="rId13"/>
    <p:sldId id="1688" r:id="rId14"/>
    <p:sldId id="1683" r:id="rId15"/>
    <p:sldId id="1661" r:id="rId16"/>
    <p:sldId id="1689" r:id="rId17"/>
    <p:sldId id="1684" r:id="rId18"/>
    <p:sldId id="1690" r:id="rId19"/>
    <p:sldId id="1685" r:id="rId20"/>
    <p:sldId id="1691" r:id="rId21"/>
    <p:sldId id="1686" r:id="rId22"/>
    <p:sldId id="1701" r:id="rId23"/>
    <p:sldId id="1487" r:id="rId2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18899" initials="" lastIdx="5" clrIdx="0"/>
  <p:cmAuthor id="1" name="Terry, Madeline" initials="TM" lastIdx="8"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898989"/>
    <a:srgbClr val="E5D5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8" autoAdjust="0"/>
    <p:restoredTop sz="88403" autoAdjust="0"/>
  </p:normalViewPr>
  <p:slideViewPr>
    <p:cSldViewPr>
      <p:cViewPr varScale="1">
        <p:scale>
          <a:sx n="77" d="100"/>
          <a:sy n="77" d="100"/>
        </p:scale>
        <p:origin x="1651" y="53"/>
      </p:cViewPr>
      <p:guideLst>
        <p:guide orient="horz" pos="2160"/>
        <p:guide pos="2880"/>
      </p:guideLst>
    </p:cSldViewPr>
  </p:slideViewPr>
  <p:outlineViewPr>
    <p:cViewPr>
      <p:scale>
        <a:sx n="33" d="100"/>
        <a:sy n="33" d="100"/>
      </p:scale>
      <p:origin x="48" y="34632"/>
    </p:cViewPr>
  </p:outlineViewPr>
  <p:notesTextViewPr>
    <p:cViewPr>
      <p:scale>
        <a:sx n="100" d="100"/>
        <a:sy n="100" d="100"/>
      </p:scale>
      <p:origin x="0" y="0"/>
    </p:cViewPr>
  </p:notesTextViewPr>
  <p:sorterViewPr>
    <p:cViewPr varScale="1">
      <p:scale>
        <a:sx n="1" d="1"/>
        <a:sy n="1" d="1"/>
      </p:scale>
      <p:origin x="0" y="-153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6633" tIns="48316" rIns="96633" bIns="48316" rtlCol="0"/>
          <a:lstStyle>
            <a:lvl1pPr algn="l">
              <a:defRPr sz="1200" dirty="0"/>
            </a:lvl1pPr>
          </a:lstStyle>
          <a:p>
            <a:pPr>
              <a:defRPr/>
            </a:pPr>
            <a:endParaRPr lang="en-US" dirty="0"/>
          </a:p>
        </p:txBody>
      </p:sp>
      <p:sp>
        <p:nvSpPr>
          <p:cNvPr id="3" name="Date Placeholder 2"/>
          <p:cNvSpPr>
            <a:spLocks noGrp="1"/>
          </p:cNvSpPr>
          <p:nvPr>
            <p:ph type="dt" sz="quarter" idx="1"/>
          </p:nvPr>
        </p:nvSpPr>
        <p:spPr>
          <a:xfrm>
            <a:off x="4143375" y="0"/>
            <a:ext cx="3170238" cy="481013"/>
          </a:xfrm>
          <a:prstGeom prst="rect">
            <a:avLst/>
          </a:prstGeom>
        </p:spPr>
        <p:txBody>
          <a:bodyPr vert="horz" lIns="96633" tIns="48316" rIns="96633" bIns="48316" rtlCol="0"/>
          <a:lstStyle>
            <a:lvl1pPr algn="r">
              <a:defRPr sz="1200"/>
            </a:lvl1pPr>
          </a:lstStyle>
          <a:p>
            <a:pPr>
              <a:defRPr/>
            </a:pPr>
            <a:fld id="{EF408781-F1ED-421A-90A5-B396671455B3}" type="datetimeFigureOut">
              <a:rPr lang="en-US"/>
              <a:pPr>
                <a:defRPr/>
              </a:pPr>
              <a:t>9/12/2016</a:t>
            </a:fld>
            <a:endParaRPr lang="en-US" dirty="0"/>
          </a:p>
        </p:txBody>
      </p:sp>
      <p:sp>
        <p:nvSpPr>
          <p:cNvPr id="4" name="Footer Placeholder 3"/>
          <p:cNvSpPr>
            <a:spLocks noGrp="1"/>
          </p:cNvSpPr>
          <p:nvPr>
            <p:ph type="ftr" sz="quarter" idx="2"/>
          </p:nvPr>
        </p:nvSpPr>
        <p:spPr>
          <a:xfrm>
            <a:off x="0" y="9118600"/>
            <a:ext cx="3170238" cy="481013"/>
          </a:xfrm>
          <a:prstGeom prst="rect">
            <a:avLst/>
          </a:prstGeom>
        </p:spPr>
        <p:txBody>
          <a:bodyPr vert="horz" lIns="96633" tIns="48316" rIns="96633" bIns="48316" rtlCol="0" anchor="b"/>
          <a:lstStyle>
            <a:lvl1pPr algn="l">
              <a:defRPr sz="1200" dirty="0"/>
            </a:lvl1pPr>
          </a:lstStyle>
          <a:p>
            <a:pPr>
              <a:defRPr/>
            </a:pPr>
            <a:endParaRPr lang="en-US" dirty="0"/>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lIns="96633" tIns="48316" rIns="96633" bIns="48316" rtlCol="0" anchor="b"/>
          <a:lstStyle>
            <a:lvl1pPr algn="r">
              <a:defRPr sz="1200"/>
            </a:lvl1pPr>
          </a:lstStyle>
          <a:p>
            <a:pPr>
              <a:defRPr/>
            </a:pPr>
            <a:fld id="{6F87B266-8E16-4E74-A1FD-D5A80AA3403C}" type="slidenum">
              <a:rPr lang="en-US"/>
              <a:pPr>
                <a:defRPr/>
              </a:pPr>
              <a:t>‹#›</a:t>
            </a:fld>
            <a:endParaRPr lang="en-US" dirty="0"/>
          </a:p>
        </p:txBody>
      </p:sp>
    </p:spTree>
    <p:extLst>
      <p:ext uri="{BB962C8B-B14F-4D97-AF65-F5344CB8AC3E}">
        <p14:creationId xmlns:p14="http://schemas.microsoft.com/office/powerpoint/2010/main" val="2963209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6633" tIns="48316" rIns="96633" bIns="48316"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idx="1"/>
          </p:nvPr>
        </p:nvSpPr>
        <p:spPr>
          <a:xfrm>
            <a:off x="4143375" y="0"/>
            <a:ext cx="3170238" cy="481013"/>
          </a:xfrm>
          <a:prstGeom prst="rect">
            <a:avLst/>
          </a:prstGeom>
        </p:spPr>
        <p:txBody>
          <a:bodyPr vert="horz" lIns="96633" tIns="48316" rIns="96633" bIns="48316" rtlCol="0"/>
          <a:lstStyle>
            <a:lvl1pPr algn="r" fontAlgn="auto">
              <a:spcBef>
                <a:spcPts val="0"/>
              </a:spcBef>
              <a:spcAft>
                <a:spcPts val="0"/>
              </a:spcAft>
              <a:defRPr sz="1200">
                <a:latin typeface="+mn-lt"/>
              </a:defRPr>
            </a:lvl1pPr>
          </a:lstStyle>
          <a:p>
            <a:pPr>
              <a:defRPr/>
            </a:pPr>
            <a:fld id="{BEBCD8BE-2F11-4D8B-B7B4-2E1D37E59EBE}" type="datetimeFigureOut">
              <a:rPr lang="en-US"/>
              <a:pPr>
                <a:defRPr/>
              </a:pPr>
              <a:t>9/12/2016</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33" tIns="48316" rIns="96633" bIns="48316" rtlCol="0" anchor="ctr"/>
          <a:lstStyle/>
          <a:p>
            <a:pPr lvl="0"/>
            <a:endParaRPr lang="en-US" noProof="0" dirty="0"/>
          </a:p>
        </p:txBody>
      </p:sp>
      <p:sp>
        <p:nvSpPr>
          <p:cNvPr id="5" name="Notes Placeholder 4"/>
          <p:cNvSpPr>
            <a:spLocks noGrp="1"/>
          </p:cNvSpPr>
          <p:nvPr>
            <p:ph type="body" sz="quarter" idx="3"/>
          </p:nvPr>
        </p:nvSpPr>
        <p:spPr>
          <a:xfrm>
            <a:off x="731838" y="4560888"/>
            <a:ext cx="5851525" cy="4321175"/>
          </a:xfrm>
          <a:prstGeom prst="rect">
            <a:avLst/>
          </a:prstGeom>
        </p:spPr>
        <p:txBody>
          <a:bodyPr vert="horz" lIns="96633" tIns="48316" rIns="96633" bIns="4831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8600"/>
            <a:ext cx="3170238" cy="481013"/>
          </a:xfrm>
          <a:prstGeom prst="rect">
            <a:avLst/>
          </a:prstGeom>
        </p:spPr>
        <p:txBody>
          <a:bodyPr vert="horz" lIns="96633" tIns="48316" rIns="96633" bIns="48316" rtlCol="0" anchor="b"/>
          <a:lstStyle>
            <a:lvl1pPr algn="l" fontAlgn="auto">
              <a:spcBef>
                <a:spcPts val="0"/>
              </a:spcBef>
              <a:spcAft>
                <a:spcPts val="0"/>
              </a:spcAft>
              <a:defRPr sz="1200" dirty="0">
                <a:latin typeface="+mn-lt"/>
              </a:defRPr>
            </a:lvl1pPr>
          </a:lstStyle>
          <a:p>
            <a:pPr>
              <a:defRPr/>
            </a:pPr>
            <a:endParaRPr lang="en-US" dirty="0"/>
          </a:p>
        </p:txBody>
      </p:sp>
      <p:sp>
        <p:nvSpPr>
          <p:cNvPr id="7" name="Slide Number Placeholder 6"/>
          <p:cNvSpPr>
            <a:spLocks noGrp="1"/>
          </p:cNvSpPr>
          <p:nvPr>
            <p:ph type="sldNum" sz="quarter" idx="5"/>
          </p:nvPr>
        </p:nvSpPr>
        <p:spPr>
          <a:xfrm>
            <a:off x="4143375" y="9118600"/>
            <a:ext cx="3170238" cy="481013"/>
          </a:xfrm>
          <a:prstGeom prst="rect">
            <a:avLst/>
          </a:prstGeom>
        </p:spPr>
        <p:txBody>
          <a:bodyPr vert="horz" lIns="96633" tIns="48316" rIns="96633" bIns="48316" rtlCol="0" anchor="b"/>
          <a:lstStyle>
            <a:lvl1pPr algn="r" fontAlgn="auto">
              <a:spcBef>
                <a:spcPts val="0"/>
              </a:spcBef>
              <a:spcAft>
                <a:spcPts val="0"/>
              </a:spcAft>
              <a:defRPr sz="1200">
                <a:latin typeface="+mn-lt"/>
              </a:defRPr>
            </a:lvl1pPr>
          </a:lstStyle>
          <a:p>
            <a:pPr>
              <a:defRPr/>
            </a:pPr>
            <a:fld id="{CE77C912-2460-4D7C-AAF5-3D2A6E733FCD}" type="slidenum">
              <a:rPr lang="en-US"/>
              <a:pPr>
                <a:defRPr/>
              </a:pPr>
              <a:t>‹#›</a:t>
            </a:fld>
            <a:endParaRPr lang="en-US" dirty="0"/>
          </a:p>
        </p:txBody>
      </p:sp>
    </p:spTree>
    <p:extLst>
      <p:ext uri="{BB962C8B-B14F-4D97-AF65-F5344CB8AC3E}">
        <p14:creationId xmlns:p14="http://schemas.microsoft.com/office/powerpoint/2010/main" val="24582122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a:t>
            </a:fld>
            <a:endParaRPr lang="en-US" dirty="0"/>
          </a:p>
        </p:txBody>
      </p:sp>
    </p:spTree>
    <p:extLst>
      <p:ext uri="{BB962C8B-B14F-4D97-AF65-F5344CB8AC3E}">
        <p14:creationId xmlns:p14="http://schemas.microsoft.com/office/powerpoint/2010/main" val="348686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11</a:t>
            </a:fld>
            <a:endParaRPr lang="en-US" dirty="0"/>
          </a:p>
        </p:txBody>
      </p:sp>
    </p:spTree>
    <p:extLst>
      <p:ext uri="{BB962C8B-B14F-4D97-AF65-F5344CB8AC3E}">
        <p14:creationId xmlns:p14="http://schemas.microsoft.com/office/powerpoint/2010/main" val="4051469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12</a:t>
            </a:fld>
            <a:endParaRPr lang="en-US" dirty="0"/>
          </a:p>
        </p:txBody>
      </p:sp>
    </p:spTree>
    <p:extLst>
      <p:ext uri="{BB962C8B-B14F-4D97-AF65-F5344CB8AC3E}">
        <p14:creationId xmlns:p14="http://schemas.microsoft.com/office/powerpoint/2010/main" val="3634562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13</a:t>
            </a:fld>
            <a:endParaRPr lang="en-US" dirty="0"/>
          </a:p>
        </p:txBody>
      </p:sp>
    </p:spTree>
    <p:extLst>
      <p:ext uri="{BB962C8B-B14F-4D97-AF65-F5344CB8AC3E}">
        <p14:creationId xmlns:p14="http://schemas.microsoft.com/office/powerpoint/2010/main" val="2295091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14</a:t>
            </a:fld>
            <a:endParaRPr lang="en-US" dirty="0"/>
          </a:p>
        </p:txBody>
      </p:sp>
    </p:spTree>
    <p:extLst>
      <p:ext uri="{BB962C8B-B14F-4D97-AF65-F5344CB8AC3E}">
        <p14:creationId xmlns:p14="http://schemas.microsoft.com/office/powerpoint/2010/main" val="5390075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15</a:t>
            </a:fld>
            <a:endParaRPr lang="en-US" dirty="0"/>
          </a:p>
        </p:txBody>
      </p:sp>
    </p:spTree>
    <p:extLst>
      <p:ext uri="{BB962C8B-B14F-4D97-AF65-F5344CB8AC3E}">
        <p14:creationId xmlns:p14="http://schemas.microsoft.com/office/powerpoint/2010/main" val="543960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16</a:t>
            </a:fld>
            <a:endParaRPr lang="en-US" dirty="0"/>
          </a:p>
        </p:txBody>
      </p:sp>
    </p:spTree>
    <p:extLst>
      <p:ext uri="{BB962C8B-B14F-4D97-AF65-F5344CB8AC3E}">
        <p14:creationId xmlns:p14="http://schemas.microsoft.com/office/powerpoint/2010/main" val="311720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17</a:t>
            </a:fld>
            <a:endParaRPr lang="en-US" dirty="0"/>
          </a:p>
        </p:txBody>
      </p:sp>
    </p:spTree>
    <p:extLst>
      <p:ext uri="{BB962C8B-B14F-4D97-AF65-F5344CB8AC3E}">
        <p14:creationId xmlns:p14="http://schemas.microsoft.com/office/powerpoint/2010/main" val="32924102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18</a:t>
            </a:fld>
            <a:endParaRPr lang="en-US" dirty="0"/>
          </a:p>
        </p:txBody>
      </p:sp>
    </p:spTree>
    <p:extLst>
      <p:ext uri="{BB962C8B-B14F-4D97-AF65-F5344CB8AC3E}">
        <p14:creationId xmlns:p14="http://schemas.microsoft.com/office/powerpoint/2010/main" val="167249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19</a:t>
            </a:fld>
            <a:endParaRPr lang="en-US" dirty="0"/>
          </a:p>
        </p:txBody>
      </p:sp>
    </p:spTree>
    <p:extLst>
      <p:ext uri="{BB962C8B-B14F-4D97-AF65-F5344CB8AC3E}">
        <p14:creationId xmlns:p14="http://schemas.microsoft.com/office/powerpoint/2010/main" val="1315769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20</a:t>
            </a:fld>
            <a:endParaRPr lang="en-US" dirty="0"/>
          </a:p>
        </p:txBody>
      </p:sp>
    </p:spTree>
    <p:extLst>
      <p:ext uri="{BB962C8B-B14F-4D97-AF65-F5344CB8AC3E}">
        <p14:creationId xmlns:p14="http://schemas.microsoft.com/office/powerpoint/2010/main" val="867843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3</a:t>
            </a:fld>
            <a:endParaRPr lang="en-US" dirty="0"/>
          </a:p>
        </p:txBody>
      </p:sp>
    </p:spTree>
    <p:extLst>
      <p:ext uri="{BB962C8B-B14F-4D97-AF65-F5344CB8AC3E}">
        <p14:creationId xmlns:p14="http://schemas.microsoft.com/office/powerpoint/2010/main" val="327801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21</a:t>
            </a:fld>
            <a:endParaRPr lang="en-US" dirty="0"/>
          </a:p>
        </p:txBody>
      </p:sp>
    </p:spTree>
    <p:extLst>
      <p:ext uri="{BB962C8B-B14F-4D97-AF65-F5344CB8AC3E}">
        <p14:creationId xmlns:p14="http://schemas.microsoft.com/office/powerpoint/2010/main" val="2440201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4</a:t>
            </a:fld>
            <a:endParaRPr lang="en-US" dirty="0"/>
          </a:p>
        </p:txBody>
      </p:sp>
    </p:spTree>
    <p:extLst>
      <p:ext uri="{BB962C8B-B14F-4D97-AF65-F5344CB8AC3E}">
        <p14:creationId xmlns:p14="http://schemas.microsoft.com/office/powerpoint/2010/main" val="1470970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5</a:t>
            </a:fld>
            <a:endParaRPr lang="en-US" dirty="0"/>
          </a:p>
        </p:txBody>
      </p:sp>
    </p:spTree>
    <p:extLst>
      <p:ext uri="{BB962C8B-B14F-4D97-AF65-F5344CB8AC3E}">
        <p14:creationId xmlns:p14="http://schemas.microsoft.com/office/powerpoint/2010/main" val="718381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6</a:t>
            </a:fld>
            <a:endParaRPr lang="en-US" dirty="0"/>
          </a:p>
        </p:txBody>
      </p:sp>
    </p:spTree>
    <p:extLst>
      <p:ext uri="{BB962C8B-B14F-4D97-AF65-F5344CB8AC3E}">
        <p14:creationId xmlns:p14="http://schemas.microsoft.com/office/powerpoint/2010/main" val="548317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7</a:t>
            </a:fld>
            <a:endParaRPr lang="en-US" dirty="0"/>
          </a:p>
        </p:txBody>
      </p:sp>
    </p:spTree>
    <p:extLst>
      <p:ext uri="{BB962C8B-B14F-4D97-AF65-F5344CB8AC3E}">
        <p14:creationId xmlns:p14="http://schemas.microsoft.com/office/powerpoint/2010/main" val="31072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8</a:t>
            </a:fld>
            <a:endParaRPr lang="en-US" dirty="0"/>
          </a:p>
        </p:txBody>
      </p:sp>
    </p:spTree>
    <p:extLst>
      <p:ext uri="{BB962C8B-B14F-4D97-AF65-F5344CB8AC3E}">
        <p14:creationId xmlns:p14="http://schemas.microsoft.com/office/powerpoint/2010/main" val="3716002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9</a:t>
            </a:fld>
            <a:endParaRPr lang="en-US" dirty="0"/>
          </a:p>
        </p:txBody>
      </p:sp>
    </p:spTree>
    <p:extLst>
      <p:ext uri="{BB962C8B-B14F-4D97-AF65-F5344CB8AC3E}">
        <p14:creationId xmlns:p14="http://schemas.microsoft.com/office/powerpoint/2010/main" val="431138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E77C912-2460-4D7C-AAF5-3D2A6E733FCD}" type="slidenum">
              <a:rPr lang="en-US" smtClean="0"/>
              <a:pPr>
                <a:defRPr/>
              </a:pPr>
              <a:t>10</a:t>
            </a:fld>
            <a:endParaRPr lang="en-US" dirty="0"/>
          </a:p>
        </p:txBody>
      </p:sp>
    </p:spTree>
    <p:extLst>
      <p:ext uri="{BB962C8B-B14F-4D97-AF65-F5344CB8AC3E}">
        <p14:creationId xmlns:p14="http://schemas.microsoft.com/office/powerpoint/2010/main" val="3454999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3E7C0E8-0ACB-442A-8926-66A834FC7316}" type="datetime1">
              <a:rPr lang="en-US"/>
              <a:pPr>
                <a:defRPr/>
              </a:pPr>
              <a:t>9/12/2016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9C6EAFF-4556-402F-9989-04344D001F9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06D7A6C-DA9F-4481-AC0B-79E812C8F8BC}" type="datetime1">
              <a:rPr lang="en-US"/>
              <a:pPr>
                <a:defRPr/>
              </a:pPr>
              <a:t>9/12/2016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9CA8B2A-252C-4FD2-82AB-7C15856814A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F3314AA-B8BF-4848-9C9B-C4A3E1F71643}" type="datetime1">
              <a:rPr lang="en-US"/>
              <a:pPr>
                <a:defRPr/>
              </a:pPr>
              <a:t>9/12/2016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5047DFB-31FD-466B-B9FC-97936C9CB81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21C1C2-EB6F-4985-97E9-E99DDF403C58}" type="datetime1">
              <a:rPr lang="en-US"/>
              <a:pPr>
                <a:defRPr/>
              </a:pPr>
              <a:t>9/12/2016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C4A6DA5-DA6F-4479-B1CF-5867F2F9AD6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FC0E23C-BB2D-403C-BFC4-C3597735652A}" type="datetime1">
              <a:rPr lang="en-US">
                <a:solidFill>
                  <a:prstClr val="black"/>
                </a:solidFill>
              </a:rPr>
              <a:pPr>
                <a:defRPr/>
              </a:pPr>
              <a:t>9/12/2016</a:t>
            </a:fld>
            <a:endParaRPr lang="en-US" dirty="0">
              <a:solidFill>
                <a:prstClr val="black"/>
              </a:solidFill>
            </a:endParaRPr>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solidFill>
                <a:prstClr val="black"/>
              </a:solidFill>
            </a:endParaRPr>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32EF519F-49BA-4866-86DB-C47865CE0B7A}"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154006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BD9712C-3764-4F8E-AEB6-24A583AD6E44}" type="datetime1">
              <a:rPr lang="en-US">
                <a:solidFill>
                  <a:prstClr val="black"/>
                </a:solidFill>
              </a:rPr>
              <a:pPr>
                <a:defRPr/>
              </a:pPr>
              <a:t>9/12/2016</a:t>
            </a:fld>
            <a:endParaRPr lang="en-US" dirty="0">
              <a:solidFill>
                <a:prstClr val="black"/>
              </a:solidFill>
            </a:endParaRPr>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solidFill>
                <a:prstClr val="black"/>
              </a:solidFill>
            </a:endParaRP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4B0A81E-E3F8-4FDD-90CB-74EB5EB46912}"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48594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FC0E23C-BB2D-403C-BFC4-C3597735652A}" type="datetime1">
              <a:rPr lang="en-US"/>
              <a:pPr>
                <a:defRPr/>
              </a:pPr>
              <a:t>9/12/2016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2EF519F-49BA-4866-86DB-C47865CE0B7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F3A4C73-F841-4370-B0E1-9EABD85AF013}" type="datetime1">
              <a:rPr lang="en-US"/>
              <a:pPr>
                <a:defRPr/>
              </a:pPr>
              <a:t>9/12/2016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CECB9A7-042E-43D9-BEC7-0F3FD0062A6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1EFE130-6ABB-4707-8D29-47EB77072408}" type="datetime1">
              <a:rPr lang="en-US"/>
              <a:pPr>
                <a:defRPr/>
              </a:pPr>
              <a:t>9/12/2016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4FAD58E-D456-4730-AF75-DEFFE42AB4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78089A9-6EB3-4DFD-BA01-2CE717490E98}" type="datetime1">
              <a:rPr lang="en-US"/>
              <a:pPr>
                <a:defRPr/>
              </a:pPr>
              <a:t>9/12/2016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63650FC-848C-4B66-8F4D-F2464440943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DEB2F9F-FAB0-4E3E-A060-32FEDB2E9FEA}" type="datetime1">
              <a:rPr lang="en-US"/>
              <a:pPr>
                <a:defRPr/>
              </a:pPr>
              <a:t>9/12/2016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CE72E82-645C-4838-BFD0-CD858BCF2B5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D9712C-3764-4F8E-AEB6-24A583AD6E44}" type="datetime1">
              <a:rPr lang="en-US"/>
              <a:pPr>
                <a:defRPr/>
              </a:pPr>
              <a:t>9/12/2016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4B0A81E-E3F8-4FDD-90CB-74EB5EB4691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6167CBD-D914-44E8-9AA6-6B14725D3DB8}" type="datetime1">
              <a:rPr lang="en-US"/>
              <a:pPr>
                <a:defRPr/>
              </a:pPr>
              <a:t>9/12/2016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4BFC042-645A-485A-B6C1-83A81FE8539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4542DC7-6EE5-4B99-AA46-17F10E878F14}" type="datetime1">
              <a:rPr lang="en-US"/>
              <a:pPr>
                <a:defRPr/>
              </a:pPr>
              <a:t>9/12/2016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9E5C001-F181-4041-AE07-300EEE1C56D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8F930B1-A9D7-4E0C-A3A4-2CFE04F6039F}" type="datetime1">
              <a:rPr lang="en-US"/>
              <a:pPr>
                <a:defRPr/>
              </a:pPr>
              <a:t>9/12/2016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04B2E68-E0AB-4578-A83B-B17B7AD34A8B}" type="slidenum">
              <a:rPr lang="en-US"/>
              <a:pPr>
                <a:defRPr/>
              </a:pPr>
              <a:t>‹#›</a:t>
            </a:fld>
            <a:endParaRPr lang="en-US" dirty="0"/>
          </a:p>
        </p:txBody>
      </p:sp>
      <p:pic>
        <p:nvPicPr>
          <p:cNvPr id="1031" name="Picture 3"/>
          <p:cNvPicPr>
            <a:picLocks noChangeAspect="1" noChangeArrowheads="1"/>
          </p:cNvPicPr>
          <p:nvPr/>
        </p:nvPicPr>
        <p:blipFill>
          <a:blip r:embed="rId14" cstate="print"/>
          <a:srcRect/>
          <a:stretch>
            <a:fillRect/>
          </a:stretch>
        </p:blipFill>
        <p:spPr bwMode="auto">
          <a:xfrm>
            <a:off x="0" y="0"/>
            <a:ext cx="9144000" cy="1733550"/>
          </a:xfrm>
          <a:prstGeom prst="rect">
            <a:avLst/>
          </a:prstGeom>
          <a:noFill/>
          <a:ln w="9525">
            <a:noFill/>
            <a:miter lim="800000"/>
            <a:headEnd/>
            <a:tailEnd/>
          </a:ln>
        </p:spPr>
      </p:pic>
      <p:pic>
        <p:nvPicPr>
          <p:cNvPr id="2" name="Picture 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144000" cy="1726785"/>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74707"/>
      </p:ext>
    </p:extLst>
  </p:cSld>
  <p:clrMap bg1="lt1" tx1="dk1" bg2="lt2" tx2="dk2" accent1="accent1" accent2="accent2" accent3="accent3" accent4="accent4" accent5="accent5" accent6="accent6" hlink="hlink" folHlink="folHlink"/>
  <p:sldLayoutIdLst>
    <p:sldLayoutId id="2147483678" r:id="rId1"/>
    <p:sldLayoutId id="2147483679" r:id="rId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http://upto.com/e/OQQuO"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doc.westconnect.com/Documents.aspx?NID=17253&amp;dl=1"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Developer Selection Process Task Force Update</a:t>
            </a:r>
          </a:p>
        </p:txBody>
      </p:sp>
      <p:sp>
        <p:nvSpPr>
          <p:cNvPr id="3" name="Subtitle 2"/>
          <p:cNvSpPr>
            <a:spLocks noGrp="1"/>
          </p:cNvSpPr>
          <p:nvPr>
            <p:ph type="subTitle" idx="1"/>
          </p:nvPr>
        </p:nvSpPr>
        <p:spPr>
          <a:xfrm>
            <a:off x="1371600" y="4114800"/>
            <a:ext cx="6400800" cy="1752600"/>
          </a:xfrm>
        </p:spPr>
        <p:txBody>
          <a:bodyPr/>
          <a:lstStyle/>
          <a:p>
            <a:r>
              <a:rPr lang="en-US" dirty="0"/>
              <a:t>PMC Meeting</a:t>
            </a:r>
          </a:p>
          <a:p>
            <a:r>
              <a:rPr lang="en-US" dirty="0"/>
              <a:t>Tucson, AZ</a:t>
            </a:r>
          </a:p>
          <a:p>
            <a:r>
              <a:rPr lang="en-US" dirty="0"/>
              <a:t>September 21, 2016</a:t>
            </a:r>
          </a:p>
        </p:txBody>
      </p:sp>
      <p:sp>
        <p:nvSpPr>
          <p:cNvPr id="4" name="Slide Number Placeholder 3"/>
          <p:cNvSpPr>
            <a:spLocks noGrp="1"/>
          </p:cNvSpPr>
          <p:nvPr>
            <p:ph type="sldNum" sz="quarter" idx="12"/>
          </p:nvPr>
        </p:nvSpPr>
        <p:spPr/>
        <p:txBody>
          <a:bodyPr/>
          <a:lstStyle/>
          <a:p>
            <a:pPr>
              <a:defRPr/>
            </a:pPr>
            <a:fld id="{B9C6EAFF-4556-402F-9989-04344D001F94}" type="slidenum">
              <a:rPr lang="en-US" smtClean="0"/>
              <a:pPr>
                <a:defRPr/>
              </a:pPr>
              <a:t>1</a:t>
            </a:fld>
            <a:endParaRPr lang="en-US" dirty="0"/>
          </a:p>
        </p:txBody>
      </p:sp>
    </p:spTree>
    <p:extLst>
      <p:ext uri="{BB962C8B-B14F-4D97-AF65-F5344CB8AC3E}">
        <p14:creationId xmlns:p14="http://schemas.microsoft.com/office/powerpoint/2010/main" val="2305282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90500" y="2438400"/>
            <a:ext cx="8763000" cy="1828800"/>
          </a:xfrm>
        </p:spPr>
        <p:txBody>
          <a:bodyPr/>
          <a:lstStyle/>
          <a:p>
            <a:pPr eaLnBrk="1" hangingPunct="1"/>
            <a:r>
              <a:rPr lang="en-US" sz="3200" b="1" dirty="0"/>
              <a:t>Topic 3:</a:t>
            </a:r>
            <a:br>
              <a:rPr lang="en-US" sz="3200" b="1" dirty="0"/>
            </a:br>
            <a:r>
              <a:rPr lang="en-US" sz="3200" b="1" dirty="0"/>
              <a:t>Planning Credit</a:t>
            </a:r>
          </a:p>
        </p:txBody>
      </p:sp>
      <p:sp>
        <p:nvSpPr>
          <p:cNvPr id="22530" name="Content Placeholder 2"/>
          <p:cNvSpPr>
            <a:spLocks noGrp="1"/>
          </p:cNvSpPr>
          <p:nvPr>
            <p:ph idx="1"/>
          </p:nvPr>
        </p:nvSpPr>
        <p:spPr>
          <a:xfrm>
            <a:off x="457200" y="3657600"/>
            <a:ext cx="8229600" cy="3048000"/>
          </a:xfrm>
        </p:spPr>
        <p:txBody>
          <a:bodyPr/>
          <a:lstStyle/>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endParaRPr lang="en-US" sz="2800" dirty="0"/>
          </a:p>
        </p:txBody>
      </p:sp>
      <p:sp>
        <p:nvSpPr>
          <p:cNvPr id="3" name="Slide Number Placeholder 2"/>
          <p:cNvSpPr>
            <a:spLocks noGrp="1"/>
          </p:cNvSpPr>
          <p:nvPr>
            <p:ph type="sldNum" sz="quarter" idx="12"/>
          </p:nvPr>
        </p:nvSpPr>
        <p:spPr/>
        <p:txBody>
          <a:bodyPr/>
          <a:lstStyle/>
          <a:p>
            <a:pPr>
              <a:defRPr/>
            </a:pPr>
            <a:fld id="{D4D0C756-0A83-4531-B106-A11AF2390FD4}" type="slidenum">
              <a:rPr lang="en-US" smtClean="0"/>
              <a:pPr>
                <a:defRPr/>
              </a:pPr>
              <a:t>10</a:t>
            </a:fld>
            <a:endParaRPr lang="en-US" dirty="0"/>
          </a:p>
        </p:txBody>
      </p:sp>
    </p:spTree>
    <p:extLst>
      <p:ext uri="{BB962C8B-B14F-4D97-AF65-F5344CB8AC3E}">
        <p14:creationId xmlns:p14="http://schemas.microsoft.com/office/powerpoint/2010/main" val="1293010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4000" dirty="0"/>
              <a:t>Relevant Tariff Excerpts</a:t>
            </a:r>
            <a:endParaRPr lang="en-US" sz="4000" i="1" dirty="0"/>
          </a:p>
        </p:txBody>
      </p:sp>
      <p:sp>
        <p:nvSpPr>
          <p:cNvPr id="11" name="Content Placeholder 10"/>
          <p:cNvSpPr>
            <a:spLocks noGrp="1"/>
          </p:cNvSpPr>
          <p:nvPr>
            <p:ph idx="1"/>
          </p:nvPr>
        </p:nvSpPr>
        <p:spPr>
          <a:xfrm>
            <a:off x="342900" y="2514599"/>
            <a:ext cx="8458200" cy="4206875"/>
          </a:xfrm>
        </p:spPr>
        <p:txBody>
          <a:bodyPr>
            <a:normAutofit/>
          </a:bodyPr>
          <a:lstStyle/>
          <a:p>
            <a:pPr marL="571500" indent="-457200">
              <a:lnSpc>
                <a:spcPct val="90000"/>
              </a:lnSpc>
              <a:spcBef>
                <a:spcPts val="600"/>
              </a:spcBef>
              <a:spcAft>
                <a:spcPts val="600"/>
              </a:spcAft>
              <a:buFont typeface="Wingdings" panose="05000000000000000000" pitchFamily="2" charset="2"/>
              <a:buChar char="Ø"/>
            </a:pPr>
            <a:r>
              <a:rPr lang="en-US" sz="2200" dirty="0"/>
              <a:t>The tariffs do not address planning credits in the developer selection process</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11</a:t>
            </a:fld>
            <a:endParaRPr lang="en-US" dirty="0"/>
          </a:p>
        </p:txBody>
      </p:sp>
    </p:spTree>
    <p:extLst>
      <p:ext uri="{BB962C8B-B14F-4D97-AF65-F5344CB8AC3E}">
        <p14:creationId xmlns:p14="http://schemas.microsoft.com/office/powerpoint/2010/main" val="730986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600200"/>
            <a:ext cx="9144000" cy="609600"/>
          </a:xfrm>
        </p:spPr>
        <p:txBody>
          <a:bodyPr/>
          <a:lstStyle/>
          <a:p>
            <a:r>
              <a:rPr lang="en-US" sz="3600" dirty="0"/>
              <a:t>Planning Credit Proposal</a:t>
            </a:r>
            <a:endParaRPr lang="en-US" sz="3600" i="1" dirty="0"/>
          </a:p>
        </p:txBody>
      </p:sp>
      <p:sp>
        <p:nvSpPr>
          <p:cNvPr id="11" name="Content Placeholder 10"/>
          <p:cNvSpPr>
            <a:spLocks noGrp="1"/>
          </p:cNvSpPr>
          <p:nvPr>
            <p:ph idx="1"/>
          </p:nvPr>
        </p:nvSpPr>
        <p:spPr>
          <a:xfrm>
            <a:off x="342900" y="2332037"/>
            <a:ext cx="8458200" cy="4389438"/>
          </a:xfrm>
        </p:spPr>
        <p:txBody>
          <a:bodyPr>
            <a:normAutofit fontScale="92500" lnSpcReduction="10000"/>
          </a:bodyPr>
          <a:lstStyle/>
          <a:p>
            <a:pPr marL="0" lvl="0" indent="0">
              <a:buNone/>
            </a:pPr>
            <a:r>
              <a:rPr lang="en-US" sz="2500" i="1" dirty="0"/>
              <a:t>It is proposed that:</a:t>
            </a:r>
          </a:p>
          <a:p>
            <a:pPr lvl="0">
              <a:buFont typeface="Wingdings" panose="05000000000000000000" pitchFamily="2" charset="2"/>
              <a:buChar char="Ø"/>
            </a:pPr>
            <a:r>
              <a:rPr lang="en-US" sz="2500" dirty="0"/>
              <a:t>The PMC will grant a 5% planning credit to a developer for having submitted a project into the planning process </a:t>
            </a:r>
          </a:p>
          <a:p>
            <a:pPr lvl="1">
              <a:buFont typeface="Wingdings" panose="05000000000000000000" pitchFamily="2" charset="2"/>
              <a:buChar char="Ø"/>
            </a:pPr>
            <a:r>
              <a:rPr lang="en-US" sz="2200" dirty="0"/>
              <a:t>The credit will be granted to any developer who submits a project to satisfy </a:t>
            </a:r>
            <a:r>
              <a:rPr lang="en-US" sz="2200" i="1" u="sng" dirty="0"/>
              <a:t>any</a:t>
            </a:r>
            <a:r>
              <a:rPr lang="en-US" sz="2200" dirty="0"/>
              <a:t> regional need (i.e. reliability, economic, or public policy) as long as the project they submit is confirmed through the study process to meet the regional need.</a:t>
            </a:r>
          </a:p>
          <a:p>
            <a:pPr lvl="1">
              <a:buFont typeface="Wingdings" panose="05000000000000000000" pitchFamily="2" charset="2"/>
              <a:buChar char="Ø"/>
            </a:pPr>
            <a:r>
              <a:rPr lang="en-US" sz="2200" dirty="0"/>
              <a:t>The developer’s project need not be selected as the more efficient or cost-effective solution to a need in order to be granted the planning credit</a:t>
            </a:r>
          </a:p>
          <a:p>
            <a:pPr>
              <a:buFont typeface="Wingdings" panose="05000000000000000000" pitchFamily="2" charset="2"/>
              <a:buChar char="Ø"/>
            </a:pPr>
            <a:r>
              <a:rPr lang="en-US" sz="2500" dirty="0"/>
              <a:t>Note – the final recommendation regarding a planning credit will need to be conformed to the final recommendation regarding the evaluation criteria and scoring approach</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12</a:t>
            </a:fld>
            <a:endParaRPr lang="en-US" dirty="0"/>
          </a:p>
        </p:txBody>
      </p:sp>
    </p:spTree>
    <p:extLst>
      <p:ext uri="{BB962C8B-B14F-4D97-AF65-F5344CB8AC3E}">
        <p14:creationId xmlns:p14="http://schemas.microsoft.com/office/powerpoint/2010/main" val="1244489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228600" y="2362200"/>
            <a:ext cx="8763000" cy="1828800"/>
          </a:xfrm>
        </p:spPr>
        <p:txBody>
          <a:bodyPr/>
          <a:lstStyle/>
          <a:p>
            <a:pPr eaLnBrk="1" hangingPunct="1"/>
            <a:r>
              <a:rPr lang="en-US" sz="3200" b="1" dirty="0"/>
              <a:t>Topic 4:</a:t>
            </a:r>
            <a:br>
              <a:rPr lang="en-US" sz="3200" b="1" dirty="0"/>
            </a:br>
            <a:r>
              <a:rPr lang="en-US" sz="3200" b="1" dirty="0"/>
              <a:t>Opportunity for collaboration, cure deficiencies, and present proposals</a:t>
            </a:r>
          </a:p>
        </p:txBody>
      </p:sp>
      <p:sp>
        <p:nvSpPr>
          <p:cNvPr id="3" name="Slide Number Placeholder 2"/>
          <p:cNvSpPr>
            <a:spLocks noGrp="1"/>
          </p:cNvSpPr>
          <p:nvPr>
            <p:ph type="sldNum" sz="quarter" idx="12"/>
          </p:nvPr>
        </p:nvSpPr>
        <p:spPr/>
        <p:txBody>
          <a:bodyPr/>
          <a:lstStyle/>
          <a:p>
            <a:pPr>
              <a:defRPr/>
            </a:pPr>
            <a:fld id="{D4D0C756-0A83-4531-B106-A11AF2390FD4}" type="slidenum">
              <a:rPr lang="en-US" smtClean="0"/>
              <a:pPr>
                <a:defRPr/>
              </a:pPr>
              <a:t>13</a:t>
            </a:fld>
            <a:endParaRPr lang="en-US" dirty="0"/>
          </a:p>
        </p:txBody>
      </p:sp>
    </p:spTree>
    <p:extLst>
      <p:ext uri="{BB962C8B-B14F-4D97-AF65-F5344CB8AC3E}">
        <p14:creationId xmlns:p14="http://schemas.microsoft.com/office/powerpoint/2010/main" val="3355409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4000" dirty="0"/>
              <a:t>Relevant Tariff Excerpts - Collaboration</a:t>
            </a:r>
            <a:endParaRPr lang="en-US" sz="4000" i="1" dirty="0"/>
          </a:p>
        </p:txBody>
      </p:sp>
      <p:sp>
        <p:nvSpPr>
          <p:cNvPr id="11" name="Content Placeholder 10"/>
          <p:cNvSpPr>
            <a:spLocks noGrp="1"/>
          </p:cNvSpPr>
          <p:nvPr>
            <p:ph idx="1"/>
          </p:nvPr>
        </p:nvSpPr>
        <p:spPr>
          <a:xfrm>
            <a:off x="342900" y="2514599"/>
            <a:ext cx="8458200" cy="4206875"/>
          </a:xfrm>
        </p:spPr>
        <p:txBody>
          <a:bodyPr>
            <a:normAutofit/>
          </a:bodyPr>
          <a:lstStyle/>
          <a:p>
            <a:pPr marL="571500" indent="-457200">
              <a:lnSpc>
                <a:spcPct val="90000"/>
              </a:lnSpc>
              <a:spcBef>
                <a:spcPts val="600"/>
              </a:spcBef>
              <a:spcAft>
                <a:spcPts val="600"/>
              </a:spcAft>
              <a:buFont typeface="Wingdings" panose="05000000000000000000" pitchFamily="2" charset="2"/>
              <a:buChar char="Ø"/>
            </a:pPr>
            <a:r>
              <a:rPr lang="en-US" sz="2200" dirty="0"/>
              <a:t>The tariffs do not address opportunities for collaboration in the developer selection process</a:t>
            </a:r>
          </a:p>
          <a:p>
            <a:pPr marL="571500" indent="-457200">
              <a:lnSpc>
                <a:spcPct val="90000"/>
              </a:lnSpc>
              <a:spcBef>
                <a:spcPts val="600"/>
              </a:spcBef>
              <a:spcAft>
                <a:spcPts val="600"/>
              </a:spcAft>
              <a:buFont typeface="Wingdings" panose="05000000000000000000" pitchFamily="2" charset="2"/>
              <a:buChar char="Ø"/>
            </a:pPr>
            <a:r>
              <a:rPr lang="en-US" sz="2200" dirty="0"/>
              <a:t>For the purpose of this discussion, </a:t>
            </a:r>
            <a:r>
              <a:rPr lang="en-US" sz="2200" i="1" dirty="0"/>
              <a:t>collaboration</a:t>
            </a:r>
            <a:r>
              <a:rPr lang="en-US" sz="2200" dirty="0"/>
              <a:t> is not the involvement of contractors and subcontractors in the RFP response, but rather the joint bidding of two or more developers</a:t>
            </a:r>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14</a:t>
            </a:fld>
            <a:endParaRPr lang="en-US" dirty="0"/>
          </a:p>
        </p:txBody>
      </p:sp>
    </p:spTree>
    <p:extLst>
      <p:ext uri="{BB962C8B-B14F-4D97-AF65-F5344CB8AC3E}">
        <p14:creationId xmlns:p14="http://schemas.microsoft.com/office/powerpoint/2010/main" val="4012631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600200"/>
            <a:ext cx="9144000" cy="609600"/>
          </a:xfrm>
        </p:spPr>
        <p:txBody>
          <a:bodyPr/>
          <a:lstStyle/>
          <a:p>
            <a:r>
              <a:rPr lang="en-US" sz="3600" dirty="0"/>
              <a:t>Collaboration Proposal</a:t>
            </a:r>
            <a:endParaRPr lang="en-US" sz="3600" i="1" dirty="0"/>
          </a:p>
        </p:txBody>
      </p:sp>
      <p:sp>
        <p:nvSpPr>
          <p:cNvPr id="11" name="Content Placeholder 10"/>
          <p:cNvSpPr>
            <a:spLocks noGrp="1"/>
          </p:cNvSpPr>
          <p:nvPr>
            <p:ph idx="1"/>
          </p:nvPr>
        </p:nvSpPr>
        <p:spPr>
          <a:xfrm>
            <a:off x="342900" y="2332037"/>
            <a:ext cx="8458200" cy="4389438"/>
          </a:xfrm>
        </p:spPr>
        <p:txBody>
          <a:bodyPr>
            <a:normAutofit fontScale="92500" lnSpcReduction="10000"/>
          </a:bodyPr>
          <a:lstStyle/>
          <a:p>
            <a:pPr marL="0" lvl="0" indent="0">
              <a:buNone/>
            </a:pPr>
            <a:r>
              <a:rPr lang="en-US" sz="2500" i="1" dirty="0"/>
              <a:t>It is proposed that:</a:t>
            </a:r>
          </a:p>
          <a:p>
            <a:pPr lvl="0">
              <a:buFont typeface="Wingdings" panose="05000000000000000000" pitchFamily="2" charset="2"/>
              <a:buChar char="Ø"/>
            </a:pPr>
            <a:r>
              <a:rPr lang="en-US" sz="2500" dirty="0"/>
              <a:t>Opportunities for collaboration on RFP responses must occur before proposals are submitted to the PMC</a:t>
            </a:r>
          </a:p>
          <a:p>
            <a:pPr lvl="0">
              <a:buFont typeface="Wingdings" panose="05000000000000000000" pitchFamily="2" charset="2"/>
              <a:buChar char="Ø"/>
            </a:pPr>
            <a:r>
              <a:rPr lang="en-US" sz="2500" dirty="0"/>
              <a:t>Non-qualified entities (i.e. entities that have </a:t>
            </a:r>
            <a:r>
              <a:rPr lang="en-US" sz="2500" i="1" dirty="0"/>
              <a:t>not</a:t>
            </a:r>
            <a:r>
              <a:rPr lang="en-US" sz="2500" dirty="0"/>
              <a:t> been identified as an Eligible Transmission Developer through the Developer Qualification Process) can participate with qualified entities (Eligible Transmission Developers) on a collaborative proposal </a:t>
            </a:r>
            <a:r>
              <a:rPr lang="en-US" sz="2500" i="1" dirty="0"/>
              <a:t>IF</a:t>
            </a:r>
            <a:r>
              <a:rPr lang="en-US" sz="2500" dirty="0"/>
              <a:t> the qualified entity assumes the liability for the entire proposal team</a:t>
            </a:r>
          </a:p>
          <a:p>
            <a:pPr lvl="0">
              <a:buFont typeface="Wingdings" panose="05000000000000000000" pitchFamily="2" charset="2"/>
              <a:buChar char="Ø"/>
            </a:pPr>
            <a:r>
              <a:rPr lang="en-US" sz="2500" i="1" dirty="0"/>
              <a:t>Per McGuire Woods feedback: </a:t>
            </a:r>
            <a:r>
              <a:rPr lang="en-US" sz="2500" dirty="0"/>
              <a:t>If collaboration results in a joint bid between 2 or more beneficiaries, the bid should explicitly state the benefit of the collaboration </a:t>
            </a: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15</a:t>
            </a:fld>
            <a:endParaRPr lang="en-US" dirty="0"/>
          </a:p>
        </p:txBody>
      </p:sp>
    </p:spTree>
    <p:extLst>
      <p:ext uri="{BB962C8B-B14F-4D97-AF65-F5344CB8AC3E}">
        <p14:creationId xmlns:p14="http://schemas.microsoft.com/office/powerpoint/2010/main" val="2999789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3800" dirty="0"/>
              <a:t>Relevant Tariff Excerpts – Cure Deficiencies</a:t>
            </a:r>
            <a:endParaRPr lang="en-US" sz="3800" i="1" dirty="0"/>
          </a:p>
        </p:txBody>
      </p:sp>
      <p:sp>
        <p:nvSpPr>
          <p:cNvPr id="11" name="Content Placeholder 10"/>
          <p:cNvSpPr>
            <a:spLocks noGrp="1"/>
          </p:cNvSpPr>
          <p:nvPr>
            <p:ph idx="1"/>
          </p:nvPr>
        </p:nvSpPr>
        <p:spPr>
          <a:xfrm>
            <a:off x="342900" y="2514599"/>
            <a:ext cx="8458200" cy="4206875"/>
          </a:xfrm>
        </p:spPr>
        <p:txBody>
          <a:bodyPr>
            <a:normAutofit/>
          </a:bodyPr>
          <a:lstStyle/>
          <a:p>
            <a:pPr marL="571500" indent="-457200">
              <a:lnSpc>
                <a:spcPct val="90000"/>
              </a:lnSpc>
              <a:spcBef>
                <a:spcPts val="600"/>
              </a:spcBef>
              <a:spcAft>
                <a:spcPts val="600"/>
              </a:spcAft>
              <a:buFont typeface="Wingdings" panose="05000000000000000000" pitchFamily="2" charset="2"/>
              <a:buChar char="Ø"/>
            </a:pPr>
            <a:r>
              <a:rPr lang="en-US" sz="2200" dirty="0"/>
              <a:t>The tariffs do not address opportunities to cure deficiencies in the developer selection process</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16</a:t>
            </a:fld>
            <a:endParaRPr lang="en-US" dirty="0"/>
          </a:p>
        </p:txBody>
      </p:sp>
    </p:spTree>
    <p:extLst>
      <p:ext uri="{BB962C8B-B14F-4D97-AF65-F5344CB8AC3E}">
        <p14:creationId xmlns:p14="http://schemas.microsoft.com/office/powerpoint/2010/main" val="3371115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600200"/>
            <a:ext cx="9144000" cy="609600"/>
          </a:xfrm>
        </p:spPr>
        <p:txBody>
          <a:bodyPr/>
          <a:lstStyle/>
          <a:p>
            <a:r>
              <a:rPr lang="en-US" sz="3600" dirty="0"/>
              <a:t>Cure Deficiencies Proposal</a:t>
            </a:r>
            <a:endParaRPr lang="en-US" sz="3600" i="1" dirty="0"/>
          </a:p>
        </p:txBody>
      </p:sp>
      <p:sp>
        <p:nvSpPr>
          <p:cNvPr id="11" name="Content Placeholder 10"/>
          <p:cNvSpPr>
            <a:spLocks noGrp="1"/>
          </p:cNvSpPr>
          <p:nvPr>
            <p:ph idx="1"/>
          </p:nvPr>
        </p:nvSpPr>
        <p:spPr>
          <a:xfrm>
            <a:off x="342900" y="2332037"/>
            <a:ext cx="8458200" cy="4389438"/>
          </a:xfrm>
        </p:spPr>
        <p:txBody>
          <a:bodyPr>
            <a:normAutofit/>
          </a:bodyPr>
          <a:lstStyle/>
          <a:p>
            <a:pPr marL="0" lvl="0" indent="0">
              <a:buNone/>
            </a:pPr>
            <a:r>
              <a:rPr lang="en-US" sz="2500" i="1" dirty="0"/>
              <a:t>It is proposed that:</a:t>
            </a:r>
          </a:p>
          <a:p>
            <a:pPr lvl="0">
              <a:buFont typeface="Wingdings" panose="05000000000000000000" pitchFamily="2" charset="2"/>
              <a:buChar char="Ø"/>
            </a:pPr>
            <a:r>
              <a:rPr lang="en-US" sz="2500" dirty="0"/>
              <a:t>Developers will be provided an opportunity to cure deficiencies in their RFP responses only to the extent it involves providing clarifying information</a:t>
            </a:r>
          </a:p>
          <a:p>
            <a:pPr lvl="1">
              <a:buFont typeface="Wingdings" panose="05000000000000000000" pitchFamily="2" charset="2"/>
              <a:buChar char="Ø"/>
            </a:pPr>
            <a:r>
              <a:rPr lang="en-US" sz="2100" dirty="0"/>
              <a:t>Once bids have been received, they should be reviewed for completeness, and if it is determined that information is missing, developers will be given an opportunity to provide the missing information within a designated timeframe</a:t>
            </a:r>
          </a:p>
          <a:p>
            <a:pPr lvl="1">
              <a:buFont typeface="Wingdings" panose="05000000000000000000" pitchFamily="2" charset="2"/>
              <a:buChar char="Ø"/>
            </a:pPr>
            <a:r>
              <a:rPr lang="en-US" sz="2100" dirty="0"/>
              <a:t>In addition, the independent evaluator may request clarifying information during the evaluation process and the developers will be required to respond within a given timeframe </a:t>
            </a:r>
            <a:endParaRPr lang="en-US" sz="2100" dirty="0">
              <a:solidFill>
                <a:srgbClr val="FF0000"/>
              </a:solidFill>
            </a:endParaRP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17</a:t>
            </a:fld>
            <a:endParaRPr lang="en-US" dirty="0"/>
          </a:p>
        </p:txBody>
      </p:sp>
    </p:spTree>
    <p:extLst>
      <p:ext uri="{BB962C8B-B14F-4D97-AF65-F5344CB8AC3E}">
        <p14:creationId xmlns:p14="http://schemas.microsoft.com/office/powerpoint/2010/main" val="4057239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3800" dirty="0"/>
              <a:t>Relevant Tariff Excerpts – Present Proposals</a:t>
            </a:r>
            <a:endParaRPr lang="en-US" sz="3800" i="1" dirty="0"/>
          </a:p>
        </p:txBody>
      </p:sp>
      <p:sp>
        <p:nvSpPr>
          <p:cNvPr id="11" name="Content Placeholder 10"/>
          <p:cNvSpPr>
            <a:spLocks noGrp="1"/>
          </p:cNvSpPr>
          <p:nvPr>
            <p:ph idx="1"/>
          </p:nvPr>
        </p:nvSpPr>
        <p:spPr>
          <a:xfrm>
            <a:off x="342900" y="2514599"/>
            <a:ext cx="8458200" cy="4206875"/>
          </a:xfrm>
        </p:spPr>
        <p:txBody>
          <a:bodyPr>
            <a:normAutofit/>
          </a:bodyPr>
          <a:lstStyle/>
          <a:p>
            <a:pPr marL="571500" indent="-457200">
              <a:lnSpc>
                <a:spcPct val="90000"/>
              </a:lnSpc>
              <a:spcBef>
                <a:spcPts val="600"/>
              </a:spcBef>
              <a:spcAft>
                <a:spcPts val="600"/>
              </a:spcAft>
              <a:buFont typeface="Wingdings" panose="05000000000000000000" pitchFamily="2" charset="2"/>
              <a:buChar char="Ø"/>
            </a:pPr>
            <a:r>
              <a:rPr lang="en-US" sz="2200" dirty="0"/>
              <a:t>The tariffs do not address opportunities to present proposals in the developer selection process</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18</a:t>
            </a:fld>
            <a:endParaRPr lang="en-US" dirty="0"/>
          </a:p>
        </p:txBody>
      </p:sp>
    </p:spTree>
    <p:extLst>
      <p:ext uri="{BB962C8B-B14F-4D97-AF65-F5344CB8AC3E}">
        <p14:creationId xmlns:p14="http://schemas.microsoft.com/office/powerpoint/2010/main" val="1567881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600200"/>
            <a:ext cx="9144000" cy="609600"/>
          </a:xfrm>
        </p:spPr>
        <p:txBody>
          <a:bodyPr/>
          <a:lstStyle/>
          <a:p>
            <a:r>
              <a:rPr lang="en-US" sz="3600" dirty="0"/>
              <a:t>Presentation Proposal</a:t>
            </a:r>
            <a:endParaRPr lang="en-US" sz="3600" i="1" dirty="0"/>
          </a:p>
        </p:txBody>
      </p:sp>
      <p:sp>
        <p:nvSpPr>
          <p:cNvPr id="11" name="Content Placeholder 10"/>
          <p:cNvSpPr>
            <a:spLocks noGrp="1"/>
          </p:cNvSpPr>
          <p:nvPr>
            <p:ph idx="1"/>
          </p:nvPr>
        </p:nvSpPr>
        <p:spPr>
          <a:xfrm>
            <a:off x="342900" y="2332037"/>
            <a:ext cx="8458200" cy="4389438"/>
          </a:xfrm>
        </p:spPr>
        <p:txBody>
          <a:bodyPr>
            <a:normAutofit/>
          </a:bodyPr>
          <a:lstStyle/>
          <a:p>
            <a:pPr marL="0" lvl="0" indent="0">
              <a:buNone/>
            </a:pPr>
            <a:r>
              <a:rPr lang="en-US" sz="2500" i="1" dirty="0"/>
              <a:t>It is proposed that:</a:t>
            </a:r>
          </a:p>
          <a:p>
            <a:pPr lvl="0">
              <a:buFont typeface="Wingdings" panose="05000000000000000000" pitchFamily="2" charset="2"/>
              <a:buChar char="Ø"/>
            </a:pPr>
            <a:r>
              <a:rPr lang="en-US" sz="2500" dirty="0"/>
              <a:t>Developers responding to the developer selection RFP will have an opportunity to present their proposal to the </a:t>
            </a:r>
            <a:r>
              <a:rPr lang="en-US" sz="2500" i="1" dirty="0"/>
              <a:t>appropriate parties </a:t>
            </a:r>
            <a:r>
              <a:rPr lang="en-US" sz="2500" dirty="0"/>
              <a:t>close to the time that the bid is submitted</a:t>
            </a:r>
          </a:p>
          <a:p>
            <a:pPr lvl="1">
              <a:buFont typeface="Wingdings" panose="05000000000000000000" pitchFamily="2" charset="2"/>
              <a:buChar char="Ø"/>
            </a:pPr>
            <a:r>
              <a:rPr lang="en-US" sz="2100" dirty="0"/>
              <a:t>At this time, it is undetermined who </a:t>
            </a:r>
            <a:r>
              <a:rPr lang="en-US" sz="2100" i="1" dirty="0"/>
              <a:t>appropriate parties </a:t>
            </a:r>
            <a:r>
              <a:rPr lang="en-US" sz="2100" dirty="0"/>
              <a:t>would be given that the details of who is involved in the various aspects of the evaluation process still need to be finalized</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19</a:t>
            </a:fld>
            <a:endParaRPr lang="en-US" dirty="0"/>
          </a:p>
        </p:txBody>
      </p:sp>
    </p:spTree>
    <p:extLst>
      <p:ext uri="{BB962C8B-B14F-4D97-AF65-F5344CB8AC3E}">
        <p14:creationId xmlns:p14="http://schemas.microsoft.com/office/powerpoint/2010/main" val="2952117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553200" y="6207720"/>
            <a:ext cx="2133600" cy="365125"/>
          </a:xfrm>
        </p:spPr>
        <p:txBody>
          <a:bodyPr/>
          <a:lstStyle/>
          <a:p>
            <a:pPr>
              <a:defRPr/>
            </a:pPr>
            <a:fld id="{04BFC042-645A-485A-B6C1-83A81FE85390}" type="slidenum">
              <a:rPr lang="en-US" smtClean="0"/>
              <a:pPr>
                <a:defRPr/>
              </a:pPr>
              <a:t>2</a:t>
            </a:fld>
            <a:endParaRPr lang="en-US" dirty="0"/>
          </a:p>
        </p:txBody>
      </p:sp>
      <p:sp>
        <p:nvSpPr>
          <p:cNvPr id="3" name="Rounded Rectangle 2"/>
          <p:cNvSpPr/>
          <p:nvPr/>
        </p:nvSpPr>
        <p:spPr>
          <a:xfrm>
            <a:off x="381000" y="914400"/>
            <a:ext cx="2438400" cy="1560899"/>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TOLSO – </a:t>
            </a:r>
          </a:p>
          <a:p>
            <a:pPr algn="ctr"/>
            <a:r>
              <a:rPr lang="en-US" sz="2400" dirty="0"/>
              <a:t>Enrolled</a:t>
            </a:r>
          </a:p>
        </p:txBody>
      </p:sp>
      <p:sp>
        <p:nvSpPr>
          <p:cNvPr id="5" name="Rounded Rectangle 4"/>
          <p:cNvSpPr/>
          <p:nvPr/>
        </p:nvSpPr>
        <p:spPr>
          <a:xfrm>
            <a:off x="381000" y="2518128"/>
            <a:ext cx="2438400" cy="1440137"/>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TOLSO - Coordinating</a:t>
            </a:r>
          </a:p>
        </p:txBody>
      </p:sp>
      <p:sp>
        <p:nvSpPr>
          <p:cNvPr id="6" name="Rounded Rectangle 5"/>
          <p:cNvSpPr/>
          <p:nvPr/>
        </p:nvSpPr>
        <p:spPr>
          <a:xfrm>
            <a:off x="377902" y="4017382"/>
            <a:ext cx="2441498" cy="1363699"/>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ITDO</a:t>
            </a:r>
          </a:p>
        </p:txBody>
      </p:sp>
      <p:sp>
        <p:nvSpPr>
          <p:cNvPr id="7" name="Rounded Rectangle 6"/>
          <p:cNvSpPr/>
          <p:nvPr/>
        </p:nvSpPr>
        <p:spPr>
          <a:xfrm>
            <a:off x="377902" y="5440197"/>
            <a:ext cx="2441498" cy="474917"/>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KIG</a:t>
            </a:r>
          </a:p>
        </p:txBody>
      </p:sp>
      <p:sp>
        <p:nvSpPr>
          <p:cNvPr id="8" name="Rounded Rectangle 7"/>
          <p:cNvSpPr/>
          <p:nvPr/>
        </p:nvSpPr>
        <p:spPr>
          <a:xfrm>
            <a:off x="377902" y="5974230"/>
            <a:ext cx="2441498" cy="646331"/>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Stakeholder</a:t>
            </a:r>
          </a:p>
        </p:txBody>
      </p:sp>
      <p:sp>
        <p:nvSpPr>
          <p:cNvPr id="9" name="TextBox 8"/>
          <p:cNvSpPr txBox="1"/>
          <p:nvPr/>
        </p:nvSpPr>
        <p:spPr>
          <a:xfrm>
            <a:off x="2965604" y="4009482"/>
            <a:ext cx="5410200" cy="1371600"/>
          </a:xfrm>
          <a:prstGeom prst="rect">
            <a:avLst/>
          </a:prstGeom>
          <a:noFill/>
          <a:ln>
            <a:solidFill>
              <a:schemeClr val="accent3"/>
            </a:solidFill>
          </a:ln>
        </p:spPr>
        <p:txBody>
          <a:bodyPr wrap="square" numCol="2" rtlCol="0">
            <a:spAutoFit/>
          </a:bodyPr>
          <a:lstStyle/>
          <a:p>
            <a:pPr marL="171450" lvl="0" indent="-171450">
              <a:buFont typeface="Arial" panose="020B0604020202020204" pitchFamily="34" charset="0"/>
              <a:buChar char="•"/>
            </a:pPr>
            <a:r>
              <a:rPr lang="en-US" sz="1200" b="1" dirty="0"/>
              <a:t>American Transmission Company</a:t>
            </a:r>
          </a:p>
          <a:p>
            <a:pPr marL="171450" lvl="0" indent="-171450">
              <a:buFont typeface="Arial" panose="020B0604020202020204" pitchFamily="34" charset="0"/>
              <a:buChar char="•"/>
            </a:pPr>
            <a:r>
              <a:rPr lang="en-US" sz="1200" b="1" dirty="0" err="1"/>
              <a:t>Blackforest</a:t>
            </a:r>
            <a:r>
              <a:rPr lang="en-US" sz="1200" b="1" dirty="0"/>
              <a:t> Partners</a:t>
            </a:r>
          </a:p>
          <a:p>
            <a:pPr marL="171450" lvl="0" indent="-171450">
              <a:buFont typeface="Arial" panose="020B0604020202020204" pitchFamily="34" charset="0"/>
              <a:buChar char="•"/>
            </a:pPr>
            <a:r>
              <a:rPr lang="en-US" sz="1200" b="1" dirty="0"/>
              <a:t>Southwestern Power Group</a:t>
            </a:r>
          </a:p>
          <a:p>
            <a:pPr marL="628650" lvl="1" indent="-171450">
              <a:buFont typeface="Arial" panose="020B0604020202020204" pitchFamily="34" charset="0"/>
              <a:buChar char="•"/>
            </a:pPr>
            <a:r>
              <a:rPr lang="en-US" sz="1200" i="1" dirty="0"/>
              <a:t>David </a:t>
            </a:r>
            <a:r>
              <a:rPr lang="en-US" sz="1200" i="1" dirty="0" err="1"/>
              <a:t>Getts</a:t>
            </a:r>
            <a:endParaRPr lang="en-US" sz="1200" i="1" dirty="0"/>
          </a:p>
          <a:p>
            <a:pPr marL="171450" lvl="0" indent="-171450">
              <a:buFont typeface="Arial" panose="020B0604020202020204" pitchFamily="34" charset="0"/>
              <a:buChar char="•"/>
            </a:pPr>
            <a:r>
              <a:rPr lang="en-US" sz="1200" b="1" dirty="0" err="1"/>
              <a:t>TransCanyon</a:t>
            </a:r>
            <a:endParaRPr lang="en-US" sz="1200" b="1" dirty="0"/>
          </a:p>
          <a:p>
            <a:pPr marL="628650" lvl="1" indent="-171450">
              <a:buFont typeface="Arial" panose="020B0604020202020204" pitchFamily="34" charset="0"/>
              <a:buChar char="•"/>
            </a:pPr>
            <a:r>
              <a:rPr lang="en-US" sz="1200" i="1" dirty="0"/>
              <a:t>Bob Smith</a:t>
            </a:r>
          </a:p>
          <a:p>
            <a:pPr marL="171450" lvl="0" indent="-171450">
              <a:buFont typeface="Arial" panose="020B0604020202020204" pitchFamily="34" charset="0"/>
              <a:buChar char="•"/>
            </a:pPr>
            <a:r>
              <a:rPr lang="en-US" sz="1200" b="1" dirty="0"/>
              <a:t>Western Energy Connection</a:t>
            </a:r>
          </a:p>
          <a:p>
            <a:pPr marL="628650" lvl="1" indent="-171450">
              <a:buFont typeface="Arial" panose="020B0604020202020204" pitchFamily="34" charset="0"/>
              <a:buChar char="•"/>
            </a:pPr>
            <a:r>
              <a:rPr lang="de-DE" sz="1200" i="1" dirty="0"/>
              <a:t>Sharon Segner</a:t>
            </a:r>
          </a:p>
          <a:p>
            <a:pPr marL="628650" lvl="1" indent="-171450">
              <a:buFont typeface="Arial" panose="020B0604020202020204" pitchFamily="34" charset="0"/>
              <a:buChar char="•"/>
            </a:pPr>
            <a:r>
              <a:rPr lang="de-DE" sz="1200" i="1" dirty="0"/>
              <a:t>Mark Milburn</a:t>
            </a:r>
            <a:endParaRPr lang="en-US" sz="1200" i="1" dirty="0"/>
          </a:p>
          <a:p>
            <a:pPr marL="171450" lvl="0" indent="-171450">
              <a:buFont typeface="Arial" panose="020B0604020202020204" pitchFamily="34" charset="0"/>
              <a:buChar char="•"/>
            </a:pPr>
            <a:r>
              <a:rPr lang="en-US" sz="1200" b="1" dirty="0"/>
              <a:t>Xcel – Western Transmission Company</a:t>
            </a:r>
          </a:p>
          <a:p>
            <a:pPr marL="628650" lvl="1" indent="-171450">
              <a:buFont typeface="Arial" panose="020B0604020202020204" pitchFamily="34" charset="0"/>
              <a:buChar char="•"/>
            </a:pPr>
            <a:r>
              <a:rPr lang="en-US" sz="1200" i="1" dirty="0"/>
              <a:t>Gerald </a:t>
            </a:r>
            <a:r>
              <a:rPr lang="en-US" sz="1200" i="1" dirty="0" err="1"/>
              <a:t>Deaver</a:t>
            </a:r>
            <a:endParaRPr lang="en-US" sz="1200" i="1" dirty="0"/>
          </a:p>
        </p:txBody>
      </p:sp>
      <p:sp>
        <p:nvSpPr>
          <p:cNvPr id="10" name="TextBox 9"/>
          <p:cNvSpPr txBox="1"/>
          <p:nvPr/>
        </p:nvSpPr>
        <p:spPr>
          <a:xfrm>
            <a:off x="2962291" y="5453450"/>
            <a:ext cx="5410200" cy="461665"/>
          </a:xfrm>
          <a:prstGeom prst="rect">
            <a:avLst/>
          </a:prstGeom>
          <a:noFill/>
          <a:ln>
            <a:solidFill>
              <a:schemeClr val="accent6"/>
            </a:solidFill>
          </a:ln>
        </p:spPr>
        <p:txBody>
          <a:bodyPr wrap="square" numCol="1" rtlCol="0">
            <a:spAutoFit/>
          </a:bodyPr>
          <a:lstStyle/>
          <a:p>
            <a:pPr marL="171450" lvl="0" indent="-171450">
              <a:buFont typeface="Arial" panose="020B0604020202020204" pitchFamily="34" charset="0"/>
              <a:buChar char="•"/>
            </a:pPr>
            <a:r>
              <a:rPr lang="en-US" sz="1200" b="1" dirty="0"/>
              <a:t>Natural Resources Defense Council</a:t>
            </a:r>
          </a:p>
          <a:p>
            <a:pPr marL="628650" lvl="1" indent="-171450">
              <a:buFont typeface="Arial" panose="020B0604020202020204" pitchFamily="34" charset="0"/>
              <a:buChar char="•"/>
            </a:pPr>
            <a:r>
              <a:rPr lang="en-US" sz="1200" i="1" dirty="0"/>
              <a:t>Julia </a:t>
            </a:r>
            <a:r>
              <a:rPr lang="en-US" sz="1200" i="1" dirty="0" err="1"/>
              <a:t>Prochnik</a:t>
            </a:r>
            <a:endParaRPr lang="en-US" sz="1200" i="1" dirty="0"/>
          </a:p>
        </p:txBody>
      </p:sp>
      <p:sp>
        <p:nvSpPr>
          <p:cNvPr id="11" name="TextBox 10"/>
          <p:cNvSpPr txBox="1"/>
          <p:nvPr/>
        </p:nvSpPr>
        <p:spPr>
          <a:xfrm>
            <a:off x="2962291" y="918170"/>
            <a:ext cx="5410200" cy="1615827"/>
          </a:xfrm>
          <a:prstGeom prst="rect">
            <a:avLst/>
          </a:prstGeom>
          <a:noFill/>
          <a:ln>
            <a:solidFill>
              <a:schemeClr val="accent1"/>
            </a:solidFill>
          </a:ln>
        </p:spPr>
        <p:txBody>
          <a:bodyPr wrap="square" numCol="2" rtlCol="0">
            <a:spAutoFit/>
          </a:bodyPr>
          <a:lstStyle/>
          <a:p>
            <a:pPr marL="171450" lvl="0" indent="-171450">
              <a:buFont typeface="Arial" panose="020B0604020202020204" pitchFamily="34" charset="0"/>
              <a:buChar char="•"/>
            </a:pPr>
            <a:r>
              <a:rPr lang="en-US" sz="1100" b="1" dirty="0"/>
              <a:t>Arizona Public Service</a:t>
            </a:r>
          </a:p>
          <a:p>
            <a:pPr marL="171450" lvl="0" indent="-171450">
              <a:buFont typeface="Arial" panose="020B0604020202020204" pitchFamily="34" charset="0"/>
              <a:buChar char="•"/>
            </a:pPr>
            <a:r>
              <a:rPr lang="en-US" sz="1100" b="1" dirty="0"/>
              <a:t>Black Hills</a:t>
            </a:r>
          </a:p>
          <a:p>
            <a:pPr marL="628650" lvl="1" indent="-171450">
              <a:buFont typeface="Arial" panose="020B0604020202020204" pitchFamily="34" charset="0"/>
              <a:buChar char="•"/>
            </a:pPr>
            <a:r>
              <a:rPr lang="en-US" sz="1100" i="1" dirty="0"/>
              <a:t>Scott Fredrich</a:t>
            </a:r>
          </a:p>
          <a:p>
            <a:pPr marL="628650" lvl="1" indent="-171450">
              <a:buFont typeface="Arial" panose="020B0604020202020204" pitchFamily="34" charset="0"/>
              <a:buChar char="•"/>
            </a:pPr>
            <a:r>
              <a:rPr lang="en-US" sz="1100" i="1" dirty="0"/>
              <a:t>Kenna Hagan</a:t>
            </a:r>
          </a:p>
          <a:p>
            <a:pPr marL="171450" lvl="0" indent="-171450">
              <a:buFont typeface="Arial" panose="020B0604020202020204" pitchFamily="34" charset="0"/>
              <a:buChar char="•"/>
            </a:pPr>
            <a:r>
              <a:rPr lang="en-US" sz="1100" b="1" dirty="0"/>
              <a:t>El Paso Electric</a:t>
            </a:r>
          </a:p>
          <a:p>
            <a:pPr marL="628650" lvl="1" indent="-171450">
              <a:buFont typeface="Arial" panose="020B0604020202020204" pitchFamily="34" charset="0"/>
              <a:buChar char="•"/>
            </a:pPr>
            <a:r>
              <a:rPr lang="en-US" sz="1100" i="1" dirty="0"/>
              <a:t>Randal Harlas</a:t>
            </a:r>
          </a:p>
          <a:p>
            <a:pPr marL="628650" lvl="1" indent="-171450">
              <a:buFont typeface="Arial" panose="020B0604020202020204" pitchFamily="34" charset="0"/>
              <a:buChar char="•"/>
            </a:pPr>
            <a:r>
              <a:rPr lang="en-US" sz="1100" i="1" dirty="0"/>
              <a:t>Roberto Favela</a:t>
            </a:r>
          </a:p>
          <a:p>
            <a:pPr marL="628650" lvl="1" indent="-171450">
              <a:buFont typeface="Arial" panose="020B0604020202020204" pitchFamily="34" charset="0"/>
              <a:buChar char="•"/>
            </a:pPr>
            <a:r>
              <a:rPr lang="en-US" sz="1100" i="1" dirty="0"/>
              <a:t>David Tovar</a:t>
            </a:r>
          </a:p>
          <a:p>
            <a:pPr marL="171450" lvl="0" indent="-171450">
              <a:buFont typeface="Arial" panose="020B0604020202020204" pitchFamily="34" charset="0"/>
              <a:buChar char="•"/>
            </a:pPr>
            <a:endParaRPr lang="en-US" sz="1100" b="1" dirty="0"/>
          </a:p>
          <a:p>
            <a:pPr marL="171450" lvl="0" indent="-171450">
              <a:buFont typeface="Arial" panose="020B0604020202020204" pitchFamily="34" charset="0"/>
              <a:buChar char="•"/>
            </a:pPr>
            <a:r>
              <a:rPr lang="en-US" sz="1100" b="1" dirty="0"/>
              <a:t>NV Energy</a:t>
            </a:r>
          </a:p>
          <a:p>
            <a:pPr marL="171450" lvl="0" indent="-171450">
              <a:buFont typeface="Arial" panose="020B0604020202020204" pitchFamily="34" charset="0"/>
              <a:buChar char="•"/>
            </a:pPr>
            <a:r>
              <a:rPr lang="en-US" sz="1100" b="1" dirty="0"/>
              <a:t>Public Service of New Mexico</a:t>
            </a:r>
          </a:p>
          <a:p>
            <a:pPr marL="171450" lvl="0" indent="-171450">
              <a:buFont typeface="Arial" panose="020B0604020202020204" pitchFamily="34" charset="0"/>
              <a:buChar char="•"/>
            </a:pPr>
            <a:r>
              <a:rPr lang="en-US" sz="1100" b="1" dirty="0"/>
              <a:t>Tucson Electric</a:t>
            </a:r>
          </a:p>
          <a:p>
            <a:pPr marL="628650" lvl="1" indent="-171450">
              <a:buFont typeface="Arial" panose="020B0604020202020204" pitchFamily="34" charset="0"/>
              <a:buChar char="•"/>
            </a:pPr>
            <a:r>
              <a:rPr lang="en-US" sz="1100" i="1" dirty="0"/>
              <a:t>Ron </a:t>
            </a:r>
            <a:r>
              <a:rPr lang="en-US" sz="1100" i="1" dirty="0" err="1"/>
              <a:t>Belval</a:t>
            </a:r>
            <a:endParaRPr lang="en-US" sz="1100" i="1" dirty="0"/>
          </a:p>
          <a:p>
            <a:pPr marL="171450" lvl="0" indent="-171450">
              <a:buFont typeface="Arial" panose="020B0604020202020204" pitchFamily="34" charset="0"/>
              <a:buChar char="•"/>
            </a:pPr>
            <a:r>
              <a:rPr lang="en-US" sz="1100" b="1" dirty="0"/>
              <a:t>Xcel – </a:t>
            </a:r>
            <a:r>
              <a:rPr lang="en-US" sz="1100" b="1" dirty="0" err="1"/>
              <a:t>PSCo</a:t>
            </a:r>
            <a:endParaRPr lang="en-US" sz="1100" b="1" dirty="0"/>
          </a:p>
          <a:p>
            <a:pPr marL="628650" lvl="1" indent="-171450">
              <a:buFont typeface="Arial" panose="020B0604020202020204" pitchFamily="34" charset="0"/>
              <a:buChar char="•"/>
            </a:pPr>
            <a:r>
              <a:rPr lang="en-US" sz="1100" i="1" dirty="0" err="1"/>
              <a:t>Harliv</a:t>
            </a:r>
            <a:r>
              <a:rPr lang="en-US" sz="1100" i="1" dirty="0"/>
              <a:t> Singh</a:t>
            </a:r>
          </a:p>
          <a:p>
            <a:pPr marL="628650" lvl="1" indent="-171450">
              <a:buFont typeface="Arial" panose="020B0604020202020204" pitchFamily="34" charset="0"/>
              <a:buChar char="•"/>
            </a:pPr>
            <a:r>
              <a:rPr lang="de-DE" sz="1100" i="1" dirty="0"/>
              <a:t>Liam Noailles</a:t>
            </a:r>
          </a:p>
          <a:p>
            <a:pPr marL="628650" lvl="1" indent="-171450">
              <a:buFont typeface="Arial" panose="020B0604020202020204" pitchFamily="34" charset="0"/>
              <a:buChar char="•"/>
            </a:pPr>
            <a:r>
              <a:rPr lang="de-DE" sz="1100" i="1" dirty="0"/>
              <a:t>Joe Richardson</a:t>
            </a:r>
          </a:p>
          <a:p>
            <a:pPr marL="628650" lvl="1" indent="-171450">
              <a:buFont typeface="Arial" panose="020B0604020202020204" pitchFamily="34" charset="0"/>
              <a:buChar char="•"/>
            </a:pPr>
            <a:r>
              <a:rPr lang="de-DE" sz="1100" i="1" dirty="0"/>
              <a:t>Joe Taylor</a:t>
            </a:r>
            <a:endParaRPr lang="en-US" sz="1100" i="1" dirty="0"/>
          </a:p>
        </p:txBody>
      </p:sp>
      <p:sp>
        <p:nvSpPr>
          <p:cNvPr id="12" name="TextBox 11"/>
          <p:cNvSpPr txBox="1"/>
          <p:nvPr/>
        </p:nvSpPr>
        <p:spPr>
          <a:xfrm>
            <a:off x="2962291" y="2518370"/>
            <a:ext cx="5410200" cy="1446550"/>
          </a:xfrm>
          <a:prstGeom prst="rect">
            <a:avLst/>
          </a:prstGeom>
          <a:noFill/>
          <a:ln>
            <a:solidFill>
              <a:schemeClr val="accent1"/>
            </a:solidFill>
          </a:ln>
        </p:spPr>
        <p:txBody>
          <a:bodyPr wrap="square" numCol="2" rtlCol="0">
            <a:spAutoFit/>
          </a:bodyPr>
          <a:lstStyle/>
          <a:p>
            <a:pPr marL="171450" lvl="0" indent="-171450">
              <a:buFont typeface="Arial" panose="020B0604020202020204" pitchFamily="34" charset="0"/>
              <a:buChar char="•"/>
            </a:pPr>
            <a:r>
              <a:rPr lang="en-US" sz="1100" b="1" dirty="0"/>
              <a:t>Arizona Electric Power Cooperative (formerly SWTC)</a:t>
            </a:r>
          </a:p>
          <a:p>
            <a:pPr marL="171450" lvl="0" indent="-171450">
              <a:buFont typeface="Arial" panose="020B0604020202020204" pitchFamily="34" charset="0"/>
              <a:buChar char="•"/>
            </a:pPr>
            <a:r>
              <a:rPr lang="en-US" sz="1100" b="1" dirty="0"/>
              <a:t>Basin Electric</a:t>
            </a:r>
          </a:p>
          <a:p>
            <a:pPr marL="171450" lvl="0" indent="-171450">
              <a:buFont typeface="Arial" panose="020B0604020202020204" pitchFamily="34" charset="0"/>
              <a:buChar char="•"/>
            </a:pPr>
            <a:r>
              <a:rPr lang="en-US" sz="1100" b="1" dirty="0"/>
              <a:t>Colorado Springs Utilities</a:t>
            </a:r>
          </a:p>
          <a:p>
            <a:pPr marL="171450" lvl="0" indent="-171450">
              <a:buFont typeface="Arial" panose="020B0604020202020204" pitchFamily="34" charset="0"/>
              <a:buChar char="•"/>
            </a:pPr>
            <a:r>
              <a:rPr lang="en-US" sz="1100" b="1" dirty="0"/>
              <a:t>Imperial Irrigation District</a:t>
            </a:r>
          </a:p>
          <a:p>
            <a:pPr marL="628650" lvl="1" indent="-171450">
              <a:buFont typeface="Arial" panose="020B0604020202020204" pitchFamily="34" charset="0"/>
              <a:buChar char="•"/>
            </a:pPr>
            <a:r>
              <a:rPr lang="en-US" sz="1100" i="1" dirty="0"/>
              <a:t>Sabrina Barber</a:t>
            </a:r>
          </a:p>
          <a:p>
            <a:pPr marL="171450" lvl="0" indent="-171450">
              <a:buFont typeface="Arial" panose="020B0604020202020204" pitchFamily="34" charset="0"/>
              <a:buChar char="•"/>
            </a:pPr>
            <a:r>
              <a:rPr lang="en-US" sz="1100" b="1" dirty="0"/>
              <a:t>Platte River</a:t>
            </a:r>
          </a:p>
          <a:p>
            <a:pPr marL="171450" lvl="0" indent="-171450">
              <a:buFont typeface="Arial" panose="020B0604020202020204" pitchFamily="34" charset="0"/>
              <a:buChar char="•"/>
            </a:pPr>
            <a:r>
              <a:rPr lang="en-US" sz="1100" b="1" dirty="0"/>
              <a:t>Sacramento Municipal Utility District</a:t>
            </a:r>
          </a:p>
          <a:p>
            <a:pPr marL="171450" lvl="0" indent="-171450">
              <a:buFont typeface="Arial" panose="020B0604020202020204" pitchFamily="34" charset="0"/>
              <a:buChar char="•"/>
            </a:pPr>
            <a:r>
              <a:rPr lang="en-US" sz="1100" b="1" dirty="0"/>
              <a:t>Salt River Project</a:t>
            </a:r>
          </a:p>
          <a:p>
            <a:pPr marL="171450" lvl="0" indent="-171450">
              <a:buFont typeface="Arial" panose="020B0604020202020204" pitchFamily="34" charset="0"/>
              <a:buChar char="•"/>
            </a:pPr>
            <a:r>
              <a:rPr lang="en-US" sz="1100" b="1" dirty="0"/>
              <a:t>Transmission Agency of Northern California</a:t>
            </a:r>
          </a:p>
          <a:p>
            <a:pPr marL="171450" lvl="0" indent="-171450">
              <a:buFont typeface="Arial" panose="020B0604020202020204" pitchFamily="34" charset="0"/>
              <a:buChar char="•"/>
            </a:pPr>
            <a:r>
              <a:rPr lang="en-US" sz="1100" b="1" dirty="0"/>
              <a:t>Tri-State G&amp;T</a:t>
            </a:r>
          </a:p>
          <a:p>
            <a:pPr marL="628650" lvl="1" indent="-171450">
              <a:buFont typeface="Arial" panose="020B0604020202020204" pitchFamily="34" charset="0"/>
              <a:buChar char="•"/>
            </a:pPr>
            <a:r>
              <a:rPr lang="en-US" sz="1100" i="1" dirty="0"/>
              <a:t>Stephanie Copeland</a:t>
            </a:r>
          </a:p>
          <a:p>
            <a:pPr marL="628650" lvl="1" indent="-171450">
              <a:buFont typeface="Arial" panose="020B0604020202020204" pitchFamily="34" charset="0"/>
              <a:buChar char="•"/>
            </a:pPr>
            <a:r>
              <a:rPr lang="en-US" sz="1100" i="1" dirty="0"/>
              <a:t>Blane Taylor</a:t>
            </a:r>
          </a:p>
          <a:p>
            <a:pPr marL="171450" lvl="0" indent="-171450">
              <a:buFont typeface="Arial" panose="020B0604020202020204" pitchFamily="34" charset="0"/>
              <a:buChar char="•"/>
            </a:pPr>
            <a:r>
              <a:rPr lang="en-US" sz="1100" b="1" dirty="0"/>
              <a:t>Western Area Power Administration </a:t>
            </a:r>
            <a:endParaRPr lang="en-US" b="1" dirty="0"/>
          </a:p>
        </p:txBody>
      </p:sp>
      <p:sp>
        <p:nvSpPr>
          <p:cNvPr id="13" name="TextBox 12"/>
          <p:cNvSpPr txBox="1"/>
          <p:nvPr/>
        </p:nvSpPr>
        <p:spPr>
          <a:xfrm>
            <a:off x="304800" y="244878"/>
            <a:ext cx="8593058" cy="523220"/>
          </a:xfrm>
          <a:prstGeom prst="rect">
            <a:avLst/>
          </a:prstGeom>
          <a:noFill/>
        </p:spPr>
        <p:txBody>
          <a:bodyPr wrap="none" rtlCol="0">
            <a:spAutoFit/>
          </a:bodyPr>
          <a:lstStyle/>
          <a:p>
            <a:r>
              <a:rPr lang="en-US" sz="2800" dirty="0">
                <a:latin typeface="+mj-lt"/>
              </a:rPr>
              <a:t>Developer Selection Process Task Force (DSP TF) Members</a:t>
            </a:r>
          </a:p>
        </p:txBody>
      </p:sp>
      <p:sp>
        <p:nvSpPr>
          <p:cNvPr id="14" name="TextBox 13"/>
          <p:cNvSpPr txBox="1"/>
          <p:nvPr/>
        </p:nvSpPr>
        <p:spPr>
          <a:xfrm>
            <a:off x="2962291" y="5974231"/>
            <a:ext cx="5410200" cy="646331"/>
          </a:xfrm>
          <a:prstGeom prst="rect">
            <a:avLst/>
          </a:prstGeom>
          <a:noFill/>
          <a:ln>
            <a:solidFill>
              <a:schemeClr val="accent2"/>
            </a:solidFill>
          </a:ln>
        </p:spPr>
        <p:txBody>
          <a:bodyPr wrap="square" numCol="2" rtlCol="0">
            <a:spAutoFit/>
          </a:bodyPr>
          <a:lstStyle/>
          <a:p>
            <a:pPr marL="171450" indent="-171450">
              <a:buFont typeface="Arial" panose="020B0604020202020204" pitchFamily="34" charset="0"/>
              <a:buChar char="•"/>
            </a:pPr>
            <a:r>
              <a:rPr lang="en-US" sz="1200" i="1" dirty="0"/>
              <a:t>Jim </a:t>
            </a:r>
            <a:r>
              <a:rPr lang="en-US" sz="1200" i="1" dirty="0" err="1"/>
              <a:t>Corboy</a:t>
            </a:r>
            <a:r>
              <a:rPr lang="en-US" sz="1200" i="1" dirty="0"/>
              <a:t>, </a:t>
            </a:r>
            <a:r>
              <a:rPr lang="en-US" sz="1200" i="1" dirty="0" err="1"/>
              <a:t>Abengoa</a:t>
            </a:r>
            <a:endParaRPr lang="en-US" sz="1200" i="1" dirty="0"/>
          </a:p>
          <a:p>
            <a:pPr marL="171450" indent="-171450">
              <a:buFont typeface="Arial" panose="020B0604020202020204" pitchFamily="34" charset="0"/>
              <a:buChar char="•"/>
            </a:pPr>
            <a:r>
              <a:rPr lang="en-US" sz="1200" i="1" dirty="0"/>
              <a:t>Bill </a:t>
            </a:r>
            <a:r>
              <a:rPr lang="en-US" sz="1200" i="1" dirty="0" err="1"/>
              <a:t>Hosie</a:t>
            </a:r>
            <a:r>
              <a:rPr lang="en-US" sz="1200" i="1" dirty="0"/>
              <a:t>, DATC</a:t>
            </a:r>
          </a:p>
          <a:p>
            <a:pPr marL="171450" indent="-171450">
              <a:buFont typeface="Arial" panose="020B0604020202020204" pitchFamily="34" charset="0"/>
              <a:buChar char="•"/>
            </a:pPr>
            <a:r>
              <a:rPr lang="en-US" sz="1200" i="1" dirty="0"/>
              <a:t>Katie Kaplan, </a:t>
            </a:r>
            <a:r>
              <a:rPr lang="en-US" sz="1200" i="1" dirty="0" err="1"/>
              <a:t>Excelon</a:t>
            </a:r>
            <a:endParaRPr lang="en-US" sz="1200" i="1" dirty="0"/>
          </a:p>
          <a:p>
            <a:pPr marL="171450" indent="-171450">
              <a:buFont typeface="Arial" panose="020B0604020202020204" pitchFamily="34" charset="0"/>
              <a:buChar char="•"/>
            </a:pPr>
            <a:r>
              <a:rPr lang="en-US" sz="1200" i="1" dirty="0"/>
              <a:t>Nate Sandvig, </a:t>
            </a:r>
            <a:r>
              <a:rPr lang="en-US" sz="1200" i="1" dirty="0" err="1"/>
              <a:t>NationalGrid</a:t>
            </a:r>
            <a:endParaRPr lang="en-US" sz="1200" i="1" dirty="0"/>
          </a:p>
          <a:p>
            <a:pPr marL="171450" indent="-171450">
              <a:buFont typeface="Arial" panose="020B0604020202020204" pitchFamily="34" charset="0"/>
              <a:buChar char="•"/>
            </a:pPr>
            <a:r>
              <a:rPr lang="en-US" sz="1200" i="1" dirty="0"/>
              <a:t>Tom </a:t>
            </a:r>
            <a:r>
              <a:rPr lang="en-US" sz="1200" i="1" dirty="0" err="1"/>
              <a:t>Wrenbeck</a:t>
            </a:r>
            <a:r>
              <a:rPr lang="en-US" sz="1200" i="1" dirty="0"/>
              <a:t>, ITC</a:t>
            </a:r>
          </a:p>
          <a:p>
            <a:pPr marL="171450" indent="-171450">
              <a:buFont typeface="Arial" panose="020B0604020202020204" pitchFamily="34" charset="0"/>
              <a:buChar char="•"/>
            </a:pPr>
            <a:r>
              <a:rPr lang="en-US" sz="1200" i="1" dirty="0"/>
              <a:t>Devin McMackin, ITC</a:t>
            </a:r>
          </a:p>
        </p:txBody>
      </p:sp>
    </p:spTree>
    <p:extLst>
      <p:ext uri="{BB962C8B-B14F-4D97-AF65-F5344CB8AC3E}">
        <p14:creationId xmlns:p14="http://schemas.microsoft.com/office/powerpoint/2010/main" val="2849344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4000" dirty="0"/>
              <a:t>Developer Selection Process Task Force</a:t>
            </a:r>
            <a:endParaRPr lang="en-US" sz="4000" i="1" dirty="0"/>
          </a:p>
        </p:txBody>
      </p:sp>
      <p:sp>
        <p:nvSpPr>
          <p:cNvPr id="11" name="Content Placeholder 10"/>
          <p:cNvSpPr>
            <a:spLocks noGrp="1"/>
          </p:cNvSpPr>
          <p:nvPr>
            <p:ph idx="1"/>
          </p:nvPr>
        </p:nvSpPr>
        <p:spPr>
          <a:xfrm>
            <a:off x="342900" y="2438400"/>
            <a:ext cx="8458200" cy="4283075"/>
          </a:xfrm>
        </p:spPr>
        <p:txBody>
          <a:bodyPr>
            <a:normAutofit/>
          </a:bodyPr>
          <a:lstStyle/>
          <a:p>
            <a:pPr>
              <a:lnSpc>
                <a:spcPct val="90000"/>
              </a:lnSpc>
              <a:spcBef>
                <a:spcPts val="600"/>
              </a:spcBef>
              <a:spcAft>
                <a:spcPts val="600"/>
              </a:spcAft>
              <a:buFont typeface="Wingdings" panose="05000000000000000000" pitchFamily="2" charset="2"/>
              <a:buChar char="Ø"/>
            </a:pPr>
            <a:r>
              <a:rPr lang="en-US" sz="2400" dirty="0"/>
              <a:t>Next meeting</a:t>
            </a:r>
            <a:r>
              <a:rPr lang="en-US" sz="2400"/>
              <a:t>: </a:t>
            </a:r>
            <a:r>
              <a:rPr lang="en-US" sz="2400">
                <a:solidFill>
                  <a:srgbClr val="FF0000"/>
                </a:solidFill>
                <a:hlinkClick r:id="rId3"/>
              </a:rPr>
              <a:t>September 22, 8am-12pm, in-person, Tucson, AZ (this room)</a:t>
            </a:r>
            <a:endParaRPr lang="en-US" sz="2400" dirty="0">
              <a:solidFill>
                <a:srgbClr val="FF0000"/>
              </a:solidFill>
            </a:endParaRPr>
          </a:p>
          <a:p>
            <a:pPr lvl="1">
              <a:lnSpc>
                <a:spcPct val="90000"/>
              </a:lnSpc>
              <a:spcBef>
                <a:spcPts val="600"/>
              </a:spcBef>
              <a:spcAft>
                <a:spcPts val="600"/>
              </a:spcAft>
              <a:buFont typeface="Wingdings" panose="05000000000000000000" pitchFamily="2" charset="2"/>
              <a:buChar char="Ø"/>
            </a:pPr>
            <a:r>
              <a:rPr lang="en-US" sz="2400" dirty="0"/>
              <a:t>Agenda</a:t>
            </a:r>
            <a:r>
              <a:rPr lang="en-US" sz="2000" dirty="0"/>
              <a:t>: </a:t>
            </a:r>
          </a:p>
          <a:p>
            <a:pPr lvl="2">
              <a:lnSpc>
                <a:spcPct val="90000"/>
              </a:lnSpc>
              <a:spcBef>
                <a:spcPts val="600"/>
              </a:spcBef>
              <a:spcAft>
                <a:spcPts val="600"/>
              </a:spcAft>
              <a:buFont typeface="Wingdings" panose="05000000000000000000" pitchFamily="2" charset="2"/>
              <a:buChar char="Ø"/>
            </a:pPr>
            <a:r>
              <a:rPr lang="en-US" sz="2000" dirty="0"/>
              <a:t>Finalize recommendations regarding:</a:t>
            </a:r>
          </a:p>
          <a:p>
            <a:pPr lvl="3">
              <a:lnSpc>
                <a:spcPct val="90000"/>
              </a:lnSpc>
              <a:spcBef>
                <a:spcPts val="600"/>
              </a:spcBef>
              <a:spcAft>
                <a:spcPts val="600"/>
              </a:spcAft>
              <a:buFont typeface="Wingdings" panose="05000000000000000000" pitchFamily="2" charset="2"/>
              <a:buChar char="Ø"/>
            </a:pPr>
            <a:r>
              <a:rPr lang="en-US" sz="1600" dirty="0"/>
              <a:t>Developer selection evaluation/selection team</a:t>
            </a:r>
          </a:p>
          <a:p>
            <a:pPr lvl="3">
              <a:lnSpc>
                <a:spcPct val="90000"/>
              </a:lnSpc>
              <a:spcBef>
                <a:spcPts val="600"/>
              </a:spcBef>
              <a:spcAft>
                <a:spcPts val="600"/>
              </a:spcAft>
              <a:buFont typeface="Wingdings" panose="05000000000000000000" pitchFamily="2" charset="2"/>
              <a:buChar char="Ø"/>
            </a:pPr>
            <a:r>
              <a:rPr lang="en-US" sz="1600" dirty="0"/>
              <a:t>Evaluation criteria</a:t>
            </a:r>
          </a:p>
          <a:p>
            <a:pPr lvl="3">
              <a:lnSpc>
                <a:spcPct val="90000"/>
              </a:lnSpc>
              <a:spcBef>
                <a:spcPts val="600"/>
              </a:spcBef>
              <a:spcAft>
                <a:spcPts val="600"/>
              </a:spcAft>
              <a:buFont typeface="Wingdings" panose="05000000000000000000" pitchFamily="2" charset="2"/>
              <a:buChar char="Ø"/>
            </a:pPr>
            <a:r>
              <a:rPr lang="en-US" sz="1600" dirty="0"/>
              <a:t>Planning credit</a:t>
            </a:r>
          </a:p>
          <a:p>
            <a:pPr lvl="3">
              <a:lnSpc>
                <a:spcPct val="90000"/>
              </a:lnSpc>
              <a:spcBef>
                <a:spcPts val="600"/>
              </a:spcBef>
              <a:spcAft>
                <a:spcPts val="600"/>
              </a:spcAft>
              <a:buFont typeface="Wingdings" panose="05000000000000000000" pitchFamily="2" charset="2"/>
              <a:buChar char="Ø"/>
            </a:pPr>
            <a:r>
              <a:rPr lang="en-US" sz="1600" dirty="0"/>
              <a:t>Opportunity for collaboration, cure deficiencies, and present proposals</a:t>
            </a:r>
          </a:p>
          <a:p>
            <a:pPr lvl="2">
              <a:lnSpc>
                <a:spcPct val="90000"/>
              </a:lnSpc>
              <a:spcBef>
                <a:spcPts val="600"/>
              </a:spcBef>
              <a:spcAft>
                <a:spcPts val="600"/>
              </a:spcAft>
              <a:buFont typeface="Wingdings" panose="05000000000000000000" pitchFamily="2" charset="2"/>
              <a:buChar char="Ø"/>
            </a:pPr>
            <a:r>
              <a:rPr lang="en-US" sz="2000" dirty="0"/>
              <a:t>Review/revise developer selection process diagram</a:t>
            </a:r>
          </a:p>
          <a:p>
            <a:pPr lvl="2">
              <a:lnSpc>
                <a:spcPct val="90000"/>
              </a:lnSpc>
              <a:spcBef>
                <a:spcPts val="600"/>
              </a:spcBef>
              <a:spcAft>
                <a:spcPts val="600"/>
              </a:spcAft>
              <a:buFont typeface="Wingdings" panose="05000000000000000000" pitchFamily="2" charset="2"/>
              <a:buChar char="Ø"/>
            </a:pPr>
            <a:r>
              <a:rPr lang="en-US" sz="2000" dirty="0"/>
              <a:t>Draft proposed timeline for developer selection tasks</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20</a:t>
            </a:fld>
            <a:endParaRPr lang="en-US" dirty="0"/>
          </a:p>
        </p:txBody>
      </p:sp>
    </p:spTree>
    <p:extLst>
      <p:ext uri="{BB962C8B-B14F-4D97-AF65-F5344CB8AC3E}">
        <p14:creationId xmlns:p14="http://schemas.microsoft.com/office/powerpoint/2010/main" val="3881600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228600" y="2057400"/>
            <a:ext cx="8763000" cy="1828800"/>
          </a:xfrm>
        </p:spPr>
        <p:txBody>
          <a:bodyPr/>
          <a:lstStyle/>
          <a:p>
            <a:pPr eaLnBrk="1" hangingPunct="1"/>
            <a:r>
              <a:rPr lang="en-US" sz="4000" b="1" dirty="0"/>
              <a:t>Questions?</a:t>
            </a:r>
          </a:p>
        </p:txBody>
      </p:sp>
      <p:sp>
        <p:nvSpPr>
          <p:cNvPr id="25602" name="Content Placeholder 2"/>
          <p:cNvSpPr>
            <a:spLocks noGrp="1"/>
          </p:cNvSpPr>
          <p:nvPr>
            <p:ph idx="1"/>
          </p:nvPr>
        </p:nvSpPr>
        <p:spPr>
          <a:xfrm>
            <a:off x="457200" y="3657600"/>
            <a:ext cx="8229600" cy="3048000"/>
          </a:xfrm>
        </p:spPr>
        <p:txBody>
          <a:bodyPr/>
          <a:lstStyle/>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endParaRPr lang="en-US" sz="2800" dirty="0"/>
          </a:p>
        </p:txBody>
      </p:sp>
      <p:sp>
        <p:nvSpPr>
          <p:cNvPr id="3" name="Slide Number Placeholder 2"/>
          <p:cNvSpPr>
            <a:spLocks noGrp="1"/>
          </p:cNvSpPr>
          <p:nvPr>
            <p:ph type="sldNum" sz="quarter" idx="12"/>
          </p:nvPr>
        </p:nvSpPr>
        <p:spPr/>
        <p:txBody>
          <a:bodyPr/>
          <a:lstStyle/>
          <a:p>
            <a:pPr>
              <a:defRPr/>
            </a:pPr>
            <a:fld id="{B3B96479-446E-429D-B090-6EA525AF4BFD}" type="slidenum">
              <a:rPr lang="en-US" smtClean="0"/>
              <a:pPr>
                <a:defRPr/>
              </a:pPr>
              <a:t>21</a:t>
            </a:fld>
            <a:endParaRPr lang="en-US" dirty="0"/>
          </a:p>
        </p:txBody>
      </p:sp>
    </p:spTree>
    <p:extLst>
      <p:ext uri="{BB962C8B-B14F-4D97-AF65-F5344CB8AC3E}">
        <p14:creationId xmlns:p14="http://schemas.microsoft.com/office/powerpoint/2010/main" val="3532276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4000" dirty="0"/>
              <a:t>Developer Selection Process Task Force</a:t>
            </a:r>
            <a:endParaRPr lang="en-US" sz="4000" i="1" dirty="0"/>
          </a:p>
        </p:txBody>
      </p:sp>
      <p:sp>
        <p:nvSpPr>
          <p:cNvPr id="11" name="Content Placeholder 10"/>
          <p:cNvSpPr>
            <a:spLocks noGrp="1"/>
          </p:cNvSpPr>
          <p:nvPr>
            <p:ph idx="1"/>
          </p:nvPr>
        </p:nvSpPr>
        <p:spPr>
          <a:xfrm>
            <a:off x="342900" y="2514599"/>
            <a:ext cx="8572500" cy="4206875"/>
          </a:xfrm>
        </p:spPr>
        <p:txBody>
          <a:bodyPr>
            <a:normAutofit fontScale="85000" lnSpcReduction="10000"/>
          </a:bodyPr>
          <a:lstStyle/>
          <a:p>
            <a:pPr>
              <a:lnSpc>
                <a:spcPct val="90000"/>
              </a:lnSpc>
              <a:spcBef>
                <a:spcPts val="600"/>
              </a:spcBef>
              <a:spcAft>
                <a:spcPts val="600"/>
              </a:spcAft>
              <a:buFont typeface="Wingdings" panose="05000000000000000000" pitchFamily="2" charset="2"/>
              <a:buChar char="Ø"/>
            </a:pPr>
            <a:r>
              <a:rPr lang="en-US" sz="2400" dirty="0"/>
              <a:t>Last meeting held August 24</a:t>
            </a:r>
            <a:r>
              <a:rPr lang="en-US" sz="2400" baseline="30000" dirty="0"/>
              <a:t>th</a:t>
            </a:r>
            <a:r>
              <a:rPr lang="en-US" sz="2400" dirty="0"/>
              <a:t> – meeting summary available </a:t>
            </a:r>
            <a:r>
              <a:rPr lang="en-US" sz="2400" dirty="0">
                <a:solidFill>
                  <a:srgbClr val="FF0000"/>
                </a:solidFill>
                <a:hlinkClick r:id="rId3"/>
              </a:rPr>
              <a:t>here</a:t>
            </a:r>
            <a:endParaRPr lang="en-US" sz="2400" baseline="30000" dirty="0">
              <a:solidFill>
                <a:srgbClr val="FF0000"/>
              </a:solidFill>
            </a:endParaRPr>
          </a:p>
          <a:p>
            <a:pPr>
              <a:lnSpc>
                <a:spcPct val="90000"/>
              </a:lnSpc>
              <a:spcBef>
                <a:spcPts val="600"/>
              </a:spcBef>
              <a:spcAft>
                <a:spcPts val="600"/>
              </a:spcAft>
              <a:buFont typeface="Wingdings" panose="05000000000000000000" pitchFamily="2" charset="2"/>
              <a:buChar char="Ø"/>
            </a:pPr>
            <a:r>
              <a:rPr lang="en-US" sz="2400" dirty="0"/>
              <a:t>Topics discussed:</a:t>
            </a:r>
          </a:p>
          <a:p>
            <a:pPr lvl="1">
              <a:lnSpc>
                <a:spcPct val="90000"/>
              </a:lnSpc>
              <a:spcBef>
                <a:spcPts val="600"/>
              </a:spcBef>
              <a:spcAft>
                <a:spcPts val="600"/>
              </a:spcAft>
              <a:buFont typeface="Wingdings" panose="05000000000000000000" pitchFamily="2" charset="2"/>
              <a:buChar char="Ø"/>
            </a:pPr>
            <a:r>
              <a:rPr lang="en-US" sz="2400" dirty="0"/>
              <a:t>McGuire Woods feedback regarding the developer selection process</a:t>
            </a:r>
          </a:p>
          <a:p>
            <a:pPr lvl="1">
              <a:lnSpc>
                <a:spcPct val="90000"/>
              </a:lnSpc>
              <a:spcBef>
                <a:spcPts val="600"/>
              </a:spcBef>
              <a:spcAft>
                <a:spcPts val="600"/>
              </a:spcAft>
              <a:buFont typeface="Wingdings" panose="05000000000000000000" pitchFamily="2" charset="2"/>
              <a:buChar char="Ø"/>
            </a:pPr>
            <a:r>
              <a:rPr lang="en-US" sz="2400" dirty="0"/>
              <a:t>Small team updates regarding:</a:t>
            </a:r>
          </a:p>
          <a:p>
            <a:pPr marL="1828800" lvl="3" indent="-457200">
              <a:lnSpc>
                <a:spcPct val="90000"/>
              </a:lnSpc>
              <a:spcBef>
                <a:spcPts val="600"/>
              </a:spcBef>
              <a:spcAft>
                <a:spcPts val="600"/>
              </a:spcAft>
              <a:buFont typeface="+mj-lt"/>
              <a:buAutoNum type="arabicPeriod"/>
            </a:pPr>
            <a:r>
              <a:rPr lang="en-US" dirty="0"/>
              <a:t>Developer selection evaluation/selection team</a:t>
            </a:r>
          </a:p>
          <a:p>
            <a:pPr marL="1828800" lvl="3" indent="-457200">
              <a:lnSpc>
                <a:spcPct val="90000"/>
              </a:lnSpc>
              <a:spcBef>
                <a:spcPts val="600"/>
              </a:spcBef>
              <a:spcAft>
                <a:spcPts val="600"/>
              </a:spcAft>
              <a:buFont typeface="+mj-lt"/>
              <a:buAutoNum type="arabicPeriod"/>
            </a:pPr>
            <a:r>
              <a:rPr lang="en-US" dirty="0"/>
              <a:t>Evaluation criteria</a:t>
            </a:r>
          </a:p>
          <a:p>
            <a:pPr marL="1828800" lvl="3" indent="-457200">
              <a:lnSpc>
                <a:spcPct val="90000"/>
              </a:lnSpc>
              <a:spcBef>
                <a:spcPts val="600"/>
              </a:spcBef>
              <a:spcAft>
                <a:spcPts val="600"/>
              </a:spcAft>
              <a:buFont typeface="+mj-lt"/>
              <a:buAutoNum type="arabicPeriod"/>
            </a:pPr>
            <a:r>
              <a:rPr lang="en-US" dirty="0"/>
              <a:t>Planning credit</a:t>
            </a:r>
          </a:p>
          <a:p>
            <a:pPr marL="1828800" lvl="3" indent="-457200">
              <a:lnSpc>
                <a:spcPct val="90000"/>
              </a:lnSpc>
              <a:spcBef>
                <a:spcPts val="600"/>
              </a:spcBef>
              <a:spcAft>
                <a:spcPts val="600"/>
              </a:spcAft>
              <a:buFont typeface="+mj-lt"/>
              <a:buAutoNum type="arabicPeriod"/>
            </a:pPr>
            <a:r>
              <a:rPr lang="en-US" dirty="0"/>
              <a:t>Opportunity for collaboration, cure deficiencies, and present proposals</a:t>
            </a:r>
          </a:p>
          <a:p>
            <a:pPr>
              <a:lnSpc>
                <a:spcPct val="90000"/>
              </a:lnSpc>
              <a:spcBef>
                <a:spcPts val="600"/>
              </a:spcBef>
              <a:spcAft>
                <a:spcPts val="600"/>
              </a:spcAft>
              <a:buFont typeface="Wingdings" panose="05000000000000000000" pitchFamily="2" charset="2"/>
              <a:buChar char="Ø"/>
            </a:pPr>
            <a:r>
              <a:rPr lang="en-US" sz="2400" dirty="0"/>
              <a:t>Today, the task force is seeking feedback from the PMC regarding proposals drafted for each of these topics</a:t>
            </a:r>
          </a:p>
          <a:p>
            <a:pPr lvl="1">
              <a:lnSpc>
                <a:spcPct val="90000"/>
              </a:lnSpc>
              <a:spcBef>
                <a:spcPts val="600"/>
              </a:spcBef>
              <a:spcAft>
                <a:spcPts val="600"/>
              </a:spcAft>
              <a:buFont typeface="Wingdings" panose="05000000000000000000" pitchFamily="2" charset="2"/>
              <a:buChar char="Ø"/>
            </a:pPr>
            <a:r>
              <a:rPr lang="en-US" sz="2400" dirty="0"/>
              <a:t>The task force will incorporate PMC feedback into final recommendations</a:t>
            </a:r>
          </a:p>
          <a:p>
            <a:pPr marL="514350" lvl="1" indent="0">
              <a:lnSpc>
                <a:spcPct val="90000"/>
              </a:lnSpc>
              <a:spcBef>
                <a:spcPts val="600"/>
              </a:spcBef>
              <a:spcAft>
                <a:spcPts val="600"/>
              </a:spcAft>
              <a:buNone/>
            </a:pPr>
            <a:endParaRPr lang="en-US" sz="2400" dirty="0"/>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3</a:t>
            </a:fld>
            <a:endParaRPr lang="en-US" dirty="0"/>
          </a:p>
        </p:txBody>
      </p:sp>
    </p:spTree>
    <p:extLst>
      <p:ext uri="{BB962C8B-B14F-4D97-AF65-F5344CB8AC3E}">
        <p14:creationId xmlns:p14="http://schemas.microsoft.com/office/powerpoint/2010/main" val="272713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304800" y="1905000"/>
            <a:ext cx="8763000" cy="3733800"/>
          </a:xfrm>
        </p:spPr>
        <p:txBody>
          <a:bodyPr/>
          <a:lstStyle/>
          <a:p>
            <a:pPr eaLnBrk="1" hangingPunct="1"/>
            <a:r>
              <a:rPr lang="en-US" sz="3200" b="1" dirty="0"/>
              <a:t>Topic 1:</a:t>
            </a:r>
            <a:br>
              <a:rPr lang="en-US" sz="3200" b="1" dirty="0"/>
            </a:br>
            <a:r>
              <a:rPr lang="en-US" sz="3200" b="1" dirty="0"/>
              <a:t>Developer Selection Evaluation/Selection Team</a:t>
            </a:r>
            <a:br>
              <a:rPr lang="en-US" sz="3200" b="1" dirty="0"/>
            </a:br>
            <a:br>
              <a:rPr lang="en-US" sz="3200" b="1" dirty="0"/>
            </a:br>
            <a:endParaRPr lang="en-US" sz="3200" i="1" dirty="0"/>
          </a:p>
        </p:txBody>
      </p:sp>
      <p:sp>
        <p:nvSpPr>
          <p:cNvPr id="3" name="Slide Number Placeholder 2"/>
          <p:cNvSpPr>
            <a:spLocks noGrp="1"/>
          </p:cNvSpPr>
          <p:nvPr>
            <p:ph type="sldNum" sz="quarter" idx="12"/>
          </p:nvPr>
        </p:nvSpPr>
        <p:spPr/>
        <p:txBody>
          <a:bodyPr/>
          <a:lstStyle/>
          <a:p>
            <a:pPr>
              <a:defRPr/>
            </a:pPr>
            <a:fld id="{D4D0C756-0A83-4531-B106-A11AF2390FD4}" type="slidenum">
              <a:rPr lang="en-US" smtClean="0"/>
              <a:pPr>
                <a:defRPr/>
              </a:pPr>
              <a:t>4</a:t>
            </a:fld>
            <a:endParaRPr lang="en-US" dirty="0"/>
          </a:p>
        </p:txBody>
      </p:sp>
      <p:sp>
        <p:nvSpPr>
          <p:cNvPr id="6" name="Content Placeholder 2"/>
          <p:cNvSpPr>
            <a:spLocks noGrp="1"/>
          </p:cNvSpPr>
          <p:nvPr>
            <p:ph idx="1"/>
          </p:nvPr>
        </p:nvSpPr>
        <p:spPr>
          <a:xfrm>
            <a:off x="457200" y="3657600"/>
            <a:ext cx="8229600" cy="3048000"/>
          </a:xfrm>
        </p:spPr>
        <p:txBody>
          <a:bodyPr/>
          <a:lstStyle/>
          <a:p>
            <a:pPr algn="ctr" eaLnBrk="1" hangingPunct="1">
              <a:lnSpc>
                <a:spcPct val="80000"/>
              </a:lnSpc>
              <a:buFont typeface="Wingdings" pitchFamily="2" charset="2"/>
              <a:buNone/>
            </a:pPr>
            <a:endParaRPr lang="en-US" sz="2800" dirty="0"/>
          </a:p>
          <a:p>
            <a:pPr algn="ctr" eaLnBrk="1" hangingPunct="1">
              <a:lnSpc>
                <a:spcPct val="80000"/>
              </a:lnSpc>
              <a:buFont typeface="Wingdings" pitchFamily="2" charset="2"/>
              <a:buNone/>
            </a:pPr>
            <a:endParaRPr lang="en-US" sz="2800" dirty="0"/>
          </a:p>
        </p:txBody>
      </p:sp>
    </p:spTree>
    <p:extLst>
      <p:ext uri="{BB962C8B-B14F-4D97-AF65-F5344CB8AC3E}">
        <p14:creationId xmlns:p14="http://schemas.microsoft.com/office/powerpoint/2010/main" val="322708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4000" dirty="0"/>
              <a:t>Relevant Tariff Excerpts</a:t>
            </a:r>
            <a:endParaRPr lang="en-US" sz="4000" i="1" dirty="0"/>
          </a:p>
        </p:txBody>
      </p:sp>
      <p:sp>
        <p:nvSpPr>
          <p:cNvPr id="11" name="Content Placeholder 10"/>
          <p:cNvSpPr>
            <a:spLocks noGrp="1"/>
          </p:cNvSpPr>
          <p:nvPr>
            <p:ph idx="1"/>
          </p:nvPr>
        </p:nvSpPr>
        <p:spPr>
          <a:xfrm>
            <a:off x="342900" y="2514599"/>
            <a:ext cx="8458200" cy="4206875"/>
          </a:xfrm>
        </p:spPr>
        <p:txBody>
          <a:bodyPr>
            <a:normAutofit fontScale="70000" lnSpcReduction="20000"/>
          </a:bodyPr>
          <a:lstStyle/>
          <a:p>
            <a:pPr marL="571500" indent="-457200">
              <a:lnSpc>
                <a:spcPct val="90000"/>
              </a:lnSpc>
              <a:spcBef>
                <a:spcPts val="600"/>
              </a:spcBef>
              <a:spcAft>
                <a:spcPts val="600"/>
              </a:spcAft>
              <a:buFont typeface="Wingdings" panose="05000000000000000000" pitchFamily="2" charset="2"/>
              <a:buChar char="Ø"/>
            </a:pPr>
            <a:r>
              <a:rPr lang="en-US" dirty="0"/>
              <a:t>Selection of a Transmission Developer for Sponsored and Unsponsored Projects:</a:t>
            </a:r>
          </a:p>
          <a:p>
            <a:pPr marL="971550" lvl="1" indent="-457200">
              <a:lnSpc>
                <a:spcPct val="90000"/>
              </a:lnSpc>
              <a:spcBef>
                <a:spcPts val="600"/>
              </a:spcBef>
              <a:spcAft>
                <a:spcPts val="600"/>
              </a:spcAft>
              <a:buFont typeface="Wingdings" panose="05000000000000000000" pitchFamily="2" charset="2"/>
              <a:buChar char="Ø"/>
            </a:pPr>
            <a:r>
              <a:rPr lang="en-US" dirty="0"/>
              <a:t>“For any project (sponsored or unsponsored) determined by the PMC to be eligible for regional cost allocation and selected in the Regional Plan for purposes of cost allocation, the PMC shall select a transmission project developer…”</a:t>
            </a:r>
          </a:p>
          <a:p>
            <a:pPr marL="971550" lvl="1" indent="-457200">
              <a:lnSpc>
                <a:spcPct val="90000"/>
              </a:lnSpc>
              <a:spcBef>
                <a:spcPts val="600"/>
              </a:spcBef>
              <a:spcAft>
                <a:spcPts val="600"/>
              </a:spcAft>
              <a:buFont typeface="Wingdings" panose="05000000000000000000" pitchFamily="2" charset="2"/>
              <a:buChar char="Ø"/>
            </a:pPr>
            <a:r>
              <a:rPr lang="en-US" dirty="0"/>
              <a:t>“…the PMC shall upon posting the selected projects, issue a request for information to all Eligible Transmission Developers…”</a:t>
            </a:r>
          </a:p>
          <a:p>
            <a:pPr marL="971550" lvl="1" indent="-457200">
              <a:lnSpc>
                <a:spcPct val="90000"/>
              </a:lnSpc>
              <a:spcBef>
                <a:spcPts val="600"/>
              </a:spcBef>
              <a:spcAft>
                <a:spcPts val="600"/>
              </a:spcAft>
              <a:buFont typeface="Wingdings" panose="05000000000000000000" pitchFamily="2" charset="2"/>
              <a:buChar char="Ø"/>
            </a:pPr>
            <a:r>
              <a:rPr lang="en-US" dirty="0"/>
              <a:t>“The PMC shall provide to each developer indicating interest in developing a project a request for proposals for the identified project(s)…”</a:t>
            </a:r>
          </a:p>
          <a:p>
            <a:pPr marL="971550" lvl="1" indent="-457200">
              <a:lnSpc>
                <a:spcPct val="90000"/>
              </a:lnSpc>
              <a:spcBef>
                <a:spcPts val="600"/>
              </a:spcBef>
              <a:spcAft>
                <a:spcPts val="600"/>
              </a:spcAft>
              <a:buFont typeface="Wingdings" panose="05000000000000000000" pitchFamily="2" charset="2"/>
              <a:buChar char="Ø"/>
            </a:pPr>
            <a:r>
              <a:rPr lang="en-US" dirty="0"/>
              <a:t>“The evaluation of the requests for proposals will be at the direction of the PMC, and will involve representatives of the beneficiaries of the proposed project(s).”</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5</a:t>
            </a:fld>
            <a:endParaRPr lang="en-US" dirty="0"/>
          </a:p>
        </p:txBody>
      </p:sp>
    </p:spTree>
    <p:extLst>
      <p:ext uri="{BB962C8B-B14F-4D97-AF65-F5344CB8AC3E}">
        <p14:creationId xmlns:p14="http://schemas.microsoft.com/office/powerpoint/2010/main" val="3583584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600200"/>
            <a:ext cx="9144000" cy="609600"/>
          </a:xfrm>
        </p:spPr>
        <p:txBody>
          <a:bodyPr/>
          <a:lstStyle/>
          <a:p>
            <a:r>
              <a:rPr lang="en-US" sz="3600" dirty="0"/>
              <a:t>Evaluation/Selection Team Proposal</a:t>
            </a:r>
            <a:endParaRPr lang="en-US" sz="3600" i="1" dirty="0"/>
          </a:p>
        </p:txBody>
      </p:sp>
      <p:sp>
        <p:nvSpPr>
          <p:cNvPr id="11" name="Content Placeholder 10"/>
          <p:cNvSpPr>
            <a:spLocks noGrp="1"/>
          </p:cNvSpPr>
          <p:nvPr>
            <p:ph idx="1"/>
          </p:nvPr>
        </p:nvSpPr>
        <p:spPr>
          <a:xfrm>
            <a:off x="342900" y="2332037"/>
            <a:ext cx="8458200" cy="4389438"/>
          </a:xfrm>
        </p:spPr>
        <p:txBody>
          <a:bodyPr>
            <a:normAutofit fontScale="55000" lnSpcReduction="20000"/>
          </a:bodyPr>
          <a:lstStyle/>
          <a:p>
            <a:pPr marL="0" lvl="0" indent="0">
              <a:buNone/>
            </a:pPr>
            <a:r>
              <a:rPr lang="en-US" sz="2500" i="1" dirty="0"/>
              <a:t>It is proposed that:</a:t>
            </a:r>
          </a:p>
          <a:p>
            <a:pPr lvl="0">
              <a:buFont typeface="Wingdings" panose="05000000000000000000" pitchFamily="2" charset="2"/>
              <a:buChar char="Ø"/>
            </a:pPr>
            <a:r>
              <a:rPr lang="en-US" sz="2500" dirty="0" err="1"/>
              <a:t>WestConnect</a:t>
            </a:r>
            <a:r>
              <a:rPr lang="en-US" sz="2500" dirty="0"/>
              <a:t> will use an independent contractor to develop the RFIs, develop the RFPs, and evaluate the proposals submitted in response to a developer selection RFP issued for a project selected into the Regional Plan for purposes of cost allocation</a:t>
            </a:r>
          </a:p>
          <a:p>
            <a:pPr lvl="1">
              <a:buFont typeface="Wingdings" panose="05000000000000000000" pitchFamily="2" charset="2"/>
              <a:buChar char="Ø"/>
            </a:pPr>
            <a:r>
              <a:rPr lang="en-US" sz="2500" dirty="0"/>
              <a:t>To help reduce the potential for conflict of interest (COI) between specific firms and PMC members, the PMC may want to consider identifying two or three firms to be available to support the evaluation effort </a:t>
            </a:r>
          </a:p>
          <a:p>
            <a:pPr lvl="1">
              <a:buFont typeface="Wingdings" panose="05000000000000000000" pitchFamily="2" charset="2"/>
              <a:buChar char="Ø"/>
            </a:pPr>
            <a:r>
              <a:rPr lang="en-US" sz="2500" b="1" i="1" dirty="0"/>
              <a:t>Discussion point: </a:t>
            </a:r>
            <a:r>
              <a:rPr lang="en-US" sz="2500" dirty="0"/>
              <a:t>The PMC should initiate the process to identify an independent contractor(s) by </a:t>
            </a:r>
            <a:r>
              <a:rPr lang="en-US" sz="2500" b="1" u="sng" dirty="0">
                <a:solidFill>
                  <a:srgbClr val="FF0000"/>
                </a:solidFill>
              </a:rPr>
              <a:t>TBD</a:t>
            </a:r>
            <a:r>
              <a:rPr lang="en-US" sz="2500" dirty="0">
                <a:solidFill>
                  <a:srgbClr val="FF0000"/>
                </a:solidFill>
              </a:rPr>
              <a:t> </a:t>
            </a:r>
          </a:p>
          <a:p>
            <a:pPr>
              <a:buFont typeface="Wingdings" panose="05000000000000000000" pitchFamily="2" charset="2"/>
              <a:buChar char="Ø"/>
            </a:pPr>
            <a:r>
              <a:rPr lang="en-US" sz="2500" dirty="0"/>
              <a:t>Role of beneficiaries:</a:t>
            </a:r>
          </a:p>
          <a:p>
            <a:pPr lvl="1">
              <a:buFont typeface="Wingdings" panose="05000000000000000000" pitchFamily="2" charset="2"/>
              <a:buChar char="Ø"/>
            </a:pPr>
            <a:r>
              <a:rPr lang="en-US" sz="2500" dirty="0"/>
              <a:t>Beneficiaries will present the selected project(s) to the independent contractor in order to identify key project characteristics and/or design requirements and recommend priorities of selection criteria.  The independent contractor will then develop the RFI and RFP.</a:t>
            </a:r>
          </a:p>
          <a:p>
            <a:pPr lvl="1">
              <a:buFont typeface="Wingdings" panose="05000000000000000000" pitchFamily="2" charset="2"/>
              <a:buChar char="Ø"/>
            </a:pPr>
            <a:r>
              <a:rPr lang="en-US" sz="2500" dirty="0"/>
              <a:t>Beneficiaries will serve an advisory role only: they will review the RFI and RFP before it is issued, and they will be the reviewers of the evaluator’s preliminary findings/recommendations</a:t>
            </a:r>
          </a:p>
          <a:p>
            <a:pPr lvl="1">
              <a:buFont typeface="Wingdings" panose="05000000000000000000" pitchFamily="2" charset="2"/>
              <a:buChar char="Ø"/>
            </a:pPr>
            <a:r>
              <a:rPr lang="en-US" sz="2500" dirty="0"/>
              <a:t>The independent contractor will be responsible for developing the recommendation for a selected developer to present to the PMC</a:t>
            </a:r>
          </a:p>
          <a:p>
            <a:pPr>
              <a:buFont typeface="Wingdings" panose="05000000000000000000" pitchFamily="2" charset="2"/>
              <a:buChar char="Ø"/>
            </a:pPr>
            <a:r>
              <a:rPr lang="en-US" sz="2500" dirty="0"/>
              <a:t>The PMC will be the entity to issue the RFIs and RFPs and will approve the recommendation for a selected developer</a:t>
            </a:r>
          </a:p>
          <a:p>
            <a:pPr lvl="1">
              <a:buFont typeface="Wingdings" panose="05000000000000000000" pitchFamily="2" charset="2"/>
              <a:buChar char="Ø"/>
            </a:pPr>
            <a:r>
              <a:rPr lang="en-US" sz="2500" dirty="0"/>
              <a:t>Developer-specific proprietary and confidential information will not be shared with PMC members, including beneficiaries</a:t>
            </a:r>
          </a:p>
          <a:p>
            <a:pPr lvl="1">
              <a:buFont typeface="Wingdings" panose="05000000000000000000" pitchFamily="2" charset="2"/>
              <a:buChar char="Ø"/>
            </a:pPr>
            <a:r>
              <a:rPr lang="en-US" sz="2500" b="1" i="1" dirty="0"/>
              <a:t>Discussion point:</a:t>
            </a:r>
            <a:r>
              <a:rPr lang="en-US" sz="2500" dirty="0"/>
              <a:t> Potential COI with PMC members with corporate affiliation to developers</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6</a:t>
            </a:fld>
            <a:endParaRPr lang="en-US" dirty="0"/>
          </a:p>
        </p:txBody>
      </p:sp>
    </p:spTree>
    <p:extLst>
      <p:ext uri="{BB962C8B-B14F-4D97-AF65-F5344CB8AC3E}">
        <p14:creationId xmlns:p14="http://schemas.microsoft.com/office/powerpoint/2010/main" val="2046459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228600" y="2514600"/>
            <a:ext cx="8763000" cy="1828800"/>
          </a:xfrm>
        </p:spPr>
        <p:txBody>
          <a:bodyPr/>
          <a:lstStyle/>
          <a:p>
            <a:pPr eaLnBrk="1" hangingPunct="1"/>
            <a:r>
              <a:rPr lang="en-US" sz="3200" b="1" dirty="0"/>
              <a:t>Topic 2:</a:t>
            </a:r>
            <a:br>
              <a:rPr lang="en-US" sz="3200" b="1" dirty="0"/>
            </a:br>
            <a:r>
              <a:rPr lang="en-US" sz="3200" b="1" dirty="0"/>
              <a:t>Evaluation Criteria</a:t>
            </a:r>
          </a:p>
        </p:txBody>
      </p:sp>
      <p:sp>
        <p:nvSpPr>
          <p:cNvPr id="3" name="Slide Number Placeholder 2"/>
          <p:cNvSpPr>
            <a:spLocks noGrp="1"/>
          </p:cNvSpPr>
          <p:nvPr>
            <p:ph type="sldNum" sz="quarter" idx="12"/>
          </p:nvPr>
        </p:nvSpPr>
        <p:spPr/>
        <p:txBody>
          <a:bodyPr/>
          <a:lstStyle/>
          <a:p>
            <a:pPr>
              <a:defRPr/>
            </a:pPr>
            <a:fld id="{D4D0C756-0A83-4531-B106-A11AF2390FD4}" type="slidenum">
              <a:rPr lang="en-US" smtClean="0"/>
              <a:pPr>
                <a:defRPr/>
              </a:pPr>
              <a:t>7</a:t>
            </a:fld>
            <a:endParaRPr lang="en-US" dirty="0"/>
          </a:p>
        </p:txBody>
      </p:sp>
    </p:spTree>
    <p:extLst>
      <p:ext uri="{BB962C8B-B14F-4D97-AF65-F5344CB8AC3E}">
        <p14:creationId xmlns:p14="http://schemas.microsoft.com/office/powerpoint/2010/main" val="1023784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4000" dirty="0"/>
              <a:t>Relevant Tariff Excerpts</a:t>
            </a:r>
            <a:endParaRPr lang="en-US" sz="4000" i="1" dirty="0"/>
          </a:p>
        </p:txBody>
      </p:sp>
      <p:sp>
        <p:nvSpPr>
          <p:cNvPr id="11" name="Content Placeholder 10"/>
          <p:cNvSpPr>
            <a:spLocks noGrp="1"/>
          </p:cNvSpPr>
          <p:nvPr>
            <p:ph idx="1"/>
          </p:nvPr>
        </p:nvSpPr>
        <p:spPr>
          <a:xfrm>
            <a:off x="342900" y="2514599"/>
            <a:ext cx="8458200" cy="4206875"/>
          </a:xfrm>
        </p:spPr>
        <p:txBody>
          <a:bodyPr>
            <a:normAutofit/>
          </a:bodyPr>
          <a:lstStyle/>
          <a:p>
            <a:pPr marL="571500" indent="-457200">
              <a:lnSpc>
                <a:spcPct val="90000"/>
              </a:lnSpc>
              <a:spcBef>
                <a:spcPts val="600"/>
              </a:spcBef>
              <a:spcAft>
                <a:spcPts val="600"/>
              </a:spcAft>
              <a:buFont typeface="Wingdings" panose="05000000000000000000" pitchFamily="2" charset="2"/>
              <a:buChar char="Ø"/>
            </a:pPr>
            <a:r>
              <a:rPr lang="en-US" sz="2200" dirty="0"/>
              <a:t>Selection of a Transmission Developer for Sponsored and Unsponsored Projects:</a:t>
            </a:r>
          </a:p>
          <a:p>
            <a:pPr marL="971550" lvl="1" indent="-457200">
              <a:lnSpc>
                <a:spcPct val="90000"/>
              </a:lnSpc>
              <a:spcBef>
                <a:spcPts val="600"/>
              </a:spcBef>
              <a:spcAft>
                <a:spcPts val="600"/>
              </a:spcAft>
              <a:buFont typeface="Wingdings" panose="05000000000000000000" pitchFamily="2" charset="2"/>
              <a:buChar char="Ø"/>
            </a:pPr>
            <a:r>
              <a:rPr lang="en-US" sz="2000" dirty="0"/>
              <a:t>“The evaluation will include, but not be limited to, an assessment of the following evidence and criteria.</a:t>
            </a:r>
          </a:p>
          <a:p>
            <a:pPr lvl="2">
              <a:lnSpc>
                <a:spcPct val="90000"/>
              </a:lnSpc>
              <a:spcBef>
                <a:spcPts val="600"/>
              </a:spcBef>
              <a:spcAft>
                <a:spcPts val="600"/>
              </a:spcAft>
              <a:buFont typeface="Arial" panose="020B0604020202020204" pitchFamily="34" charset="0"/>
              <a:buChar char="•"/>
            </a:pPr>
            <a:r>
              <a:rPr lang="en-US" sz="2000" dirty="0"/>
              <a:t>General qualifications of the bidding entity;</a:t>
            </a:r>
          </a:p>
          <a:p>
            <a:pPr lvl="2">
              <a:lnSpc>
                <a:spcPct val="90000"/>
              </a:lnSpc>
              <a:spcBef>
                <a:spcPts val="600"/>
              </a:spcBef>
              <a:spcAft>
                <a:spcPts val="600"/>
              </a:spcAft>
              <a:buFont typeface="Arial" panose="020B0604020202020204" pitchFamily="34" charset="0"/>
              <a:buChar char="•"/>
            </a:pPr>
            <a:r>
              <a:rPr lang="en-US" sz="2000" dirty="0"/>
              <a:t>Evidence of financing/financial creditworthiness, including</a:t>
            </a:r>
          </a:p>
          <a:p>
            <a:pPr lvl="3">
              <a:lnSpc>
                <a:spcPct val="90000"/>
              </a:lnSpc>
              <a:spcBef>
                <a:spcPts val="600"/>
              </a:spcBef>
              <a:spcAft>
                <a:spcPts val="600"/>
              </a:spcAft>
              <a:buFont typeface="Arial" panose="020B0604020202020204" pitchFamily="34" charset="0"/>
              <a:buChar char="•"/>
            </a:pPr>
            <a:r>
              <a:rPr lang="en-US" sz="1600" dirty="0"/>
              <a:t>…”</a:t>
            </a:r>
          </a:p>
          <a:p>
            <a:pPr marL="914400" lvl="2" indent="0">
              <a:lnSpc>
                <a:spcPct val="90000"/>
              </a:lnSpc>
              <a:spcBef>
                <a:spcPts val="600"/>
              </a:spcBef>
              <a:spcAft>
                <a:spcPts val="600"/>
              </a:spcAft>
              <a:buNone/>
            </a:pPr>
            <a:r>
              <a:rPr lang="en-US" sz="2000" i="1" dirty="0"/>
              <a:t>see tariffs for complete list of criteria</a:t>
            </a:r>
          </a:p>
          <a:p>
            <a:pPr marL="0" indent="0">
              <a:lnSpc>
                <a:spcPct val="90000"/>
              </a:lnSpc>
              <a:spcBef>
                <a:spcPts val="600"/>
              </a:spcBef>
              <a:spcAft>
                <a:spcPts val="600"/>
              </a:spcAft>
              <a:buNone/>
            </a:pPr>
            <a:endParaRPr lang="en-US" sz="2400" dirty="0"/>
          </a:p>
          <a:p>
            <a:pPr>
              <a:lnSpc>
                <a:spcPct val="90000"/>
              </a:lnSpc>
              <a:spcBef>
                <a:spcPts val="600"/>
              </a:spcBef>
              <a:spcAft>
                <a:spcPts val="600"/>
              </a:spcAft>
              <a:buFont typeface="Wingdings" panose="05000000000000000000" pitchFamily="2" charset="2"/>
              <a:buChar char="Ø"/>
            </a:pPr>
            <a:endParaRPr lang="en-US" sz="2400" dirty="0"/>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8</a:t>
            </a:fld>
            <a:endParaRPr lang="en-US" dirty="0"/>
          </a:p>
        </p:txBody>
      </p:sp>
    </p:spTree>
    <p:extLst>
      <p:ext uri="{BB962C8B-B14F-4D97-AF65-F5344CB8AC3E}">
        <p14:creationId xmlns:p14="http://schemas.microsoft.com/office/powerpoint/2010/main" val="3835607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52600"/>
            <a:ext cx="9144000" cy="609600"/>
          </a:xfrm>
        </p:spPr>
        <p:txBody>
          <a:bodyPr/>
          <a:lstStyle/>
          <a:p>
            <a:r>
              <a:rPr lang="en-US" sz="4000" dirty="0"/>
              <a:t>Evaluation Criteria Proposal</a:t>
            </a:r>
            <a:endParaRPr lang="en-US" sz="4000" i="1" dirty="0"/>
          </a:p>
        </p:txBody>
      </p:sp>
      <p:sp>
        <p:nvSpPr>
          <p:cNvPr id="11" name="Content Placeholder 10"/>
          <p:cNvSpPr>
            <a:spLocks noGrp="1"/>
          </p:cNvSpPr>
          <p:nvPr>
            <p:ph idx="1"/>
          </p:nvPr>
        </p:nvSpPr>
        <p:spPr>
          <a:xfrm>
            <a:off x="342900" y="2514599"/>
            <a:ext cx="8458200" cy="4206875"/>
          </a:xfrm>
        </p:spPr>
        <p:txBody>
          <a:bodyPr>
            <a:normAutofit/>
          </a:bodyPr>
          <a:lstStyle/>
          <a:p>
            <a:pPr marL="514350" lvl="1" indent="0">
              <a:lnSpc>
                <a:spcPct val="90000"/>
              </a:lnSpc>
              <a:spcBef>
                <a:spcPts val="600"/>
              </a:spcBef>
              <a:spcAft>
                <a:spcPts val="600"/>
              </a:spcAft>
              <a:buNone/>
            </a:pPr>
            <a:r>
              <a:rPr lang="en-US" dirty="0">
                <a:solidFill>
                  <a:srgbClr val="FF0000"/>
                </a:solidFill>
              </a:rPr>
              <a:t>To be added following Team B meeting scheduled for 9/16</a:t>
            </a:r>
          </a:p>
          <a:p>
            <a:pPr marL="457200" lvl="1" indent="0">
              <a:lnSpc>
                <a:spcPct val="90000"/>
              </a:lnSpc>
              <a:spcBef>
                <a:spcPts val="600"/>
              </a:spcBef>
              <a:spcAft>
                <a:spcPts val="600"/>
              </a:spcAft>
              <a:buNone/>
            </a:pPr>
            <a:endParaRPr lang="en-US" sz="2400" dirty="0">
              <a:solidFill>
                <a:srgbClr val="FF0000"/>
              </a:solidFill>
            </a:endParaRPr>
          </a:p>
          <a:p>
            <a:pPr marL="0" indent="0">
              <a:lnSpc>
                <a:spcPct val="90000"/>
              </a:lnSpc>
              <a:spcBef>
                <a:spcPts val="600"/>
              </a:spcBef>
              <a:spcAft>
                <a:spcPts val="600"/>
              </a:spcAft>
              <a:buNone/>
            </a:pPr>
            <a:endParaRPr lang="en-US" sz="2400" dirty="0">
              <a:solidFill>
                <a:srgbClr val="FF0000"/>
              </a:solidFill>
            </a:endParaRPr>
          </a:p>
          <a:p>
            <a:pPr>
              <a:lnSpc>
                <a:spcPct val="90000"/>
              </a:lnSpc>
              <a:spcBef>
                <a:spcPts val="600"/>
              </a:spcBef>
              <a:spcAft>
                <a:spcPts val="600"/>
              </a:spcAft>
              <a:buFont typeface="Wingdings" panose="05000000000000000000" pitchFamily="2" charset="2"/>
              <a:buChar char="Ø"/>
            </a:pPr>
            <a:endParaRPr lang="en-US" sz="2400" dirty="0">
              <a:solidFill>
                <a:srgbClr val="FF0000"/>
              </a:solidFill>
            </a:endParaRPr>
          </a:p>
        </p:txBody>
      </p:sp>
      <p:sp>
        <p:nvSpPr>
          <p:cNvPr id="6" name="Slide Number Placeholder 3"/>
          <p:cNvSpPr>
            <a:spLocks noGrp="1"/>
          </p:cNvSpPr>
          <p:nvPr>
            <p:ph type="sldNum" sz="quarter" idx="12"/>
          </p:nvPr>
        </p:nvSpPr>
        <p:spPr>
          <a:xfrm>
            <a:off x="6553200" y="6356350"/>
            <a:ext cx="2133600" cy="365125"/>
          </a:xfrm>
        </p:spPr>
        <p:txBody>
          <a:bodyPr/>
          <a:lstStyle/>
          <a:p>
            <a:pPr>
              <a:defRPr/>
            </a:pPr>
            <a:fld id="{5CECB9A7-042E-43D9-BEC7-0F3FD0062A6D}" type="slidenum">
              <a:rPr lang="en-US" smtClean="0"/>
              <a:pPr>
                <a:defRPr/>
              </a:pPr>
              <a:t>9</a:t>
            </a:fld>
            <a:endParaRPr lang="en-US" dirty="0"/>
          </a:p>
        </p:txBody>
      </p:sp>
    </p:spTree>
    <p:extLst>
      <p:ext uri="{BB962C8B-B14F-4D97-AF65-F5344CB8AC3E}">
        <p14:creationId xmlns:p14="http://schemas.microsoft.com/office/powerpoint/2010/main" val="2434750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19382</TotalTime>
  <Words>1297</Words>
  <Application>Microsoft Office PowerPoint</Application>
  <PresentationFormat>On-screen Show (4:3)</PresentationFormat>
  <Paragraphs>186</Paragraphs>
  <Slides>21</Slides>
  <Notes>20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21</vt:i4>
      </vt:variant>
    </vt:vector>
  </HeadingPairs>
  <TitlesOfParts>
    <vt:vector size="27" baseType="lpstr">
      <vt:lpstr>Arial</vt:lpstr>
      <vt:lpstr>Calibri</vt:lpstr>
      <vt:lpstr>Wingdings</vt:lpstr>
      <vt:lpstr>Office Theme</vt:lpstr>
      <vt:lpstr>Custom Design</vt:lpstr>
      <vt:lpstr>1_Custom Design</vt:lpstr>
      <vt:lpstr>Developer Selection Process Task Force Update</vt:lpstr>
      <vt:lpstr>PowerPoint Presentation</vt:lpstr>
      <vt:lpstr>Developer Selection Process Task Force</vt:lpstr>
      <vt:lpstr>Topic 1: Developer Selection Evaluation/Selection Team  </vt:lpstr>
      <vt:lpstr>Relevant Tariff Excerpts</vt:lpstr>
      <vt:lpstr>Evaluation/Selection Team Proposal</vt:lpstr>
      <vt:lpstr>Topic 2: Evaluation Criteria</vt:lpstr>
      <vt:lpstr>Relevant Tariff Excerpts</vt:lpstr>
      <vt:lpstr>Evaluation Criteria Proposal</vt:lpstr>
      <vt:lpstr>Topic 3: Planning Credit</vt:lpstr>
      <vt:lpstr>Relevant Tariff Excerpts</vt:lpstr>
      <vt:lpstr>Planning Credit Proposal</vt:lpstr>
      <vt:lpstr>Topic 4: Opportunity for collaboration, cure deficiencies, and present proposals</vt:lpstr>
      <vt:lpstr>Relevant Tariff Excerpts - Collaboration</vt:lpstr>
      <vt:lpstr>Collaboration Proposal</vt:lpstr>
      <vt:lpstr>Relevant Tariff Excerpts – Cure Deficiencies</vt:lpstr>
      <vt:lpstr>Cure Deficiencies Proposal</vt:lpstr>
      <vt:lpstr>Relevant Tariff Excerpts – Present Proposals</vt:lpstr>
      <vt:lpstr>Presentation Proposal</vt:lpstr>
      <vt:lpstr>Developer Selection Process Task Force</vt:lpstr>
      <vt:lpstr>Questions?</vt:lpstr>
    </vt:vector>
  </TitlesOfParts>
  <Company>ICF Jones &amp; Stokes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22901</dc:creator>
  <cp:lastModifiedBy>Heidi Pacini</cp:lastModifiedBy>
  <cp:revision>1134</cp:revision>
  <cp:lastPrinted>2013-05-20T23:45:25Z</cp:lastPrinted>
  <dcterms:created xsi:type="dcterms:W3CDTF">2012-02-01T23:54:46Z</dcterms:created>
  <dcterms:modified xsi:type="dcterms:W3CDTF">2016-09-13T01:50:41Z</dcterms:modified>
</cp:coreProperties>
</file>