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Lst>
  <p:notesMasterIdLst>
    <p:notesMasterId r:id="rId31"/>
  </p:notesMasterIdLst>
  <p:handoutMasterIdLst>
    <p:handoutMasterId r:id="rId32"/>
  </p:handoutMasterIdLst>
  <p:sldIdLst>
    <p:sldId id="1052" r:id="rId4"/>
    <p:sldId id="344" r:id="rId5"/>
    <p:sldId id="1482" r:id="rId6"/>
    <p:sldId id="1693" r:id="rId7"/>
    <p:sldId id="1718" r:id="rId8"/>
    <p:sldId id="1719" r:id="rId9"/>
    <p:sldId id="1720" r:id="rId10"/>
    <p:sldId id="815" r:id="rId11"/>
    <p:sldId id="1678" r:id="rId12"/>
    <p:sldId id="1709" r:id="rId13"/>
    <p:sldId id="1710" r:id="rId14"/>
    <p:sldId id="1711" r:id="rId15"/>
    <p:sldId id="1721" r:id="rId16"/>
    <p:sldId id="1716" r:id="rId17"/>
    <p:sldId id="1717" r:id="rId18"/>
    <p:sldId id="1715" r:id="rId19"/>
    <p:sldId id="1713" r:id="rId20"/>
    <p:sldId id="1722" r:id="rId21"/>
    <p:sldId id="1723" r:id="rId22"/>
    <p:sldId id="1724" r:id="rId23"/>
    <p:sldId id="1712" r:id="rId24"/>
    <p:sldId id="1725" r:id="rId25"/>
    <p:sldId id="1727" r:id="rId26"/>
    <p:sldId id="1708" r:id="rId27"/>
    <p:sldId id="1726" r:id="rId28"/>
    <p:sldId id="1347" r:id="rId29"/>
    <p:sldId id="1487" r:id="rId3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18899" initials="" lastIdx="5" clrIdx="0"/>
  <p:cmAuthor id="1" name="Terry, Madeline" initials="TM"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0000"/>
    <a:srgbClr val="0000FF"/>
    <a:srgbClr val="E5D5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37" autoAdjust="0"/>
  </p:normalViewPr>
  <p:slideViewPr>
    <p:cSldViewPr>
      <p:cViewPr varScale="1">
        <p:scale>
          <a:sx n="84" d="100"/>
          <a:sy n="84" d="100"/>
        </p:scale>
        <p:origin x="1454" y="72"/>
      </p:cViewPr>
      <p:guideLst>
        <p:guide orient="horz" pos="2160"/>
        <p:guide pos="2880"/>
      </p:guideLst>
    </p:cSldViewPr>
  </p:slideViewPr>
  <p:outlineViewPr>
    <p:cViewPr>
      <p:scale>
        <a:sx n="33" d="100"/>
        <a:sy n="33" d="100"/>
      </p:scale>
      <p:origin x="48" y="34632"/>
    </p:cViewPr>
  </p:outlineViewPr>
  <p:notesTextViewPr>
    <p:cViewPr>
      <p:scale>
        <a:sx n="100" d="100"/>
        <a:sy n="100" d="100"/>
      </p:scale>
      <p:origin x="0" y="0"/>
    </p:cViewPr>
  </p:notesTextViewPr>
  <p:sorterViewPr>
    <p:cViewPr varScale="1">
      <p:scale>
        <a:sx n="1" d="1"/>
        <a:sy n="1" d="1"/>
      </p:scale>
      <p:origin x="0" y="-153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https://d.docs.live.net/92b996556f3506d1/Documents/Paconsulting/WestConnect/Process%20Development/092216%20DPTF%20Meeting%20Tucson/Timeli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399308576993913E-2"/>
          <c:y val="3.9426523297491037E-2"/>
          <c:w val="0.87774435881027235"/>
          <c:h val="0.92114695340501795"/>
        </c:manualLayout>
      </c:layout>
      <c:barChart>
        <c:barDir val="col"/>
        <c:grouping val="clustered"/>
        <c:varyColors val="0"/>
        <c:ser>
          <c:idx val="1"/>
          <c:order val="1"/>
          <c:tx>
            <c:strRef>
              <c:f>'Project Timeline'!$D$20</c:f>
              <c:strCache>
                <c:ptCount val="1"/>
                <c:pt idx="0">
                  <c:v>POSITION</c:v>
                </c:pt>
              </c:strCache>
            </c:strRef>
          </c:tx>
          <c:spPr>
            <a:noFill/>
          </c:spPr>
          <c:invertIfNegative val="0"/>
          <c:dLbls>
            <c:dLbl>
              <c:idx val="0"/>
              <c:layout>
                <c:manualLayout>
                  <c:x val="4.7163915818921949E-8"/>
                  <c:y val="-8.2121881209074843E-18"/>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0-68A0-418A-AC26-AD35CCAFEED7}"/>
                </c:ext>
              </c:extLst>
            </c:dLbl>
            <c:dLbl>
              <c:idx val="1"/>
              <c:layout>
                <c:manualLayout>
                  <c:x val="4.71639158093134E-8"/>
                  <c:y val="0"/>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1-68A0-418A-AC26-AD35CCAFEED7}"/>
                </c:ext>
              </c:extLst>
            </c:dLbl>
            <c:dLbl>
              <c:idx val="2"/>
              <c:layout>
                <c:manualLayout>
                  <c:x val="4.71639158093134E-8"/>
                  <c:y val="0"/>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2-68A0-418A-AC26-AD35CCAFEED7}"/>
                </c:ext>
              </c:extLst>
            </c:dLbl>
            <c:dLbl>
              <c:idx val="3"/>
              <c:layout>
                <c:manualLayout>
                  <c:x val="4.7163915820294599E-8"/>
                  <c:y val="-3.2848752483629937E-17"/>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3-68A0-418A-AC26-AD35CCAFEED7}"/>
                </c:ext>
              </c:extLst>
            </c:dLbl>
            <c:dLbl>
              <c:idx val="4"/>
              <c:layout>
                <c:manualLayout>
                  <c:x val="4.7163915820294599E-8"/>
                  <c:y val="1.3139500993451975E-16"/>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4-68A0-418A-AC26-AD35CCAFEED7}"/>
                </c:ext>
              </c:extLst>
            </c:dLbl>
            <c:dLbl>
              <c:idx val="5"/>
              <c:layout>
                <c:manualLayout>
                  <c:x val="4.7163915820294599E-8"/>
                  <c:y val="-3.2848752483629937E-17"/>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5-68A0-418A-AC26-AD35CCAFEED7}"/>
                </c:ext>
              </c:extLst>
            </c:dLbl>
            <c:dLbl>
              <c:idx val="6"/>
              <c:layout>
                <c:manualLayout>
                  <c:x val="4.7163915820294599E-8"/>
                  <c:y val="1.3139500993451975E-16"/>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6-68A0-418A-AC26-AD35CCAFEED7}"/>
                </c:ext>
              </c:extLst>
            </c:dLbl>
            <c:dLbl>
              <c:idx val="7"/>
              <c:layout>
                <c:manualLayout>
                  <c:x val="4.7163915820294599E-8"/>
                  <c:y val="-3.2848752483629937E-17"/>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7-68A0-418A-AC26-AD35CCAFEED7}"/>
                </c:ext>
              </c:extLst>
            </c:dLbl>
            <c:dLbl>
              <c:idx val="8"/>
              <c:layout>
                <c:manualLayout>
                  <c:x val="4.7163915820294599E-8"/>
                  <c:y val="0"/>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8-68A0-418A-AC26-AD35CCAFEED7}"/>
                </c:ext>
              </c:extLst>
            </c:dLbl>
            <c:dLbl>
              <c:idx val="9"/>
              <c:layout>
                <c:manualLayout>
                  <c:x val="4.7163915820294599E-8"/>
                  <c:y val="-1.6424376241814969E-17"/>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9-68A0-418A-AC26-AD35CCAFEED7}"/>
                </c:ext>
              </c:extLst>
            </c:dLbl>
            <c:dLbl>
              <c:idx val="10"/>
              <c:layout>
                <c:manualLayout>
                  <c:x val="4.7163915908144244E-8"/>
                  <c:y val="1.3139500993451975E-16"/>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A-68A0-418A-AC26-AD35CCAFEED7}"/>
                </c:ext>
              </c:extLst>
            </c:dLbl>
            <c:dLbl>
              <c:idx val="11"/>
              <c:layout>
                <c:manualLayout>
                  <c:x val="4.7163915820294599E-8"/>
                  <c:y val="-3.2848752483629937E-17"/>
                </c:manualLayout>
              </c:layout>
              <c:dLblPos val="outEnd"/>
              <c:showLegendKey val="0"/>
              <c:showVal val="0"/>
              <c:showCatName val="1"/>
              <c:showSerName val="0"/>
              <c:showPercent val="0"/>
              <c:showBubbleSize val="0"/>
              <c:extLst>
                <c:ext xmlns:c15="http://schemas.microsoft.com/office/drawing/2012/chart" uri="{CE6537A1-D6FC-4f65-9D91-7224C49458BB}">
                  <c15:layout>
                    <c:manualLayout>
                      <c:w val="0.11555319735976397"/>
                      <c:h val="5.8071433811703224E-2"/>
                    </c:manualLayout>
                  </c15:layout>
                </c:ext>
                <c:ext xmlns:c16="http://schemas.microsoft.com/office/drawing/2014/chart" uri="{C3380CC4-5D6E-409C-BE32-E72D297353CC}">
                  <c16:uniqueId val="{0000000B-68A0-418A-AC26-AD35CCAFEED7}"/>
                </c:ext>
              </c:extLst>
            </c:dLbl>
            <c:spPr>
              <a:solidFill>
                <a:schemeClr val="bg1">
                  <a:lumMod val="95000"/>
                </a:schemeClr>
              </a:solidFill>
              <a:ln>
                <a:noFill/>
              </a:ln>
              <a:effectLst/>
            </c:spPr>
            <c:txPr>
              <a:bodyPr vertOverflow="overflow" horzOverflow="overflow" wrap="square" lIns="38100" tIns="19050" rIns="38100" bIns="19050" anchor="ctr">
                <a:noAutofit/>
              </a:bodyPr>
              <a:lstStyle/>
              <a:p>
                <a:pPr>
                  <a:defRPr sz="800" cap="all" spc="10" baseline="0">
                    <a:solidFill>
                      <a:schemeClr val="tx1">
                        <a:lumMod val="65000"/>
                        <a:lumOff val="35000"/>
                      </a:schemeClr>
                    </a:solidFill>
                    <a:latin typeface="+mj-lt"/>
                  </a:defRPr>
                </a:pPr>
                <a:endParaRPr lang="en-US"/>
              </a:p>
            </c:txPr>
            <c:dLblPos val="outEnd"/>
            <c:showLegendKey val="0"/>
            <c:showVal val="0"/>
            <c:showCatName val="1"/>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errBars>
            <c:errBarType val="minus"/>
            <c:errValType val="percentage"/>
            <c:noEndCap val="0"/>
            <c:val val="100"/>
            <c:spPr>
              <a:ln>
                <a:solidFill>
                  <a:schemeClr val="tx1">
                    <a:lumMod val="65000"/>
                    <a:lumOff val="35000"/>
                  </a:schemeClr>
                </a:solidFill>
              </a:ln>
            </c:spPr>
          </c:errBars>
          <c:cat>
            <c:strRef>
              <c:f>'Project Timeline'!$C$21:$C$34</c:f>
              <c:strCache>
                <c:ptCount val="14"/>
                <c:pt idx="0">
                  <c:v>Draft Regional Plan Posted</c:v>
                </c:pt>
                <c:pt idx="1">
                  <c:v>Final Regional Plan Posted</c:v>
                </c:pt>
                <c:pt idx="2">
                  <c:v>Issue RFI</c:v>
                </c:pt>
                <c:pt idx="3">
                  <c:v>RFI Responses Due</c:v>
                </c:pt>
                <c:pt idx="4">
                  <c:v>Issue RFP</c:v>
                </c:pt>
                <c:pt idx="7">
                  <c:v>RFP Responses Due</c:v>
                </c:pt>
                <c:pt idx="8">
                  <c:v>Bids Reviewed for Completeness</c:v>
                </c:pt>
                <c:pt idx="12">
                  <c:v>Final Developer Selection Recommendations to PMC</c:v>
                </c:pt>
                <c:pt idx="13">
                  <c:v>Developer Selected</c:v>
                </c:pt>
              </c:strCache>
            </c:strRef>
          </c:cat>
          <c:val>
            <c:numRef>
              <c:f>'Project Timeline'!$D$21:$D$34</c:f>
              <c:numCache>
                <c:formatCode>General</c:formatCode>
                <c:ptCount val="14"/>
                <c:pt idx="0">
                  <c:v>-5</c:v>
                </c:pt>
                <c:pt idx="1">
                  <c:v>5</c:v>
                </c:pt>
                <c:pt idx="2">
                  <c:v>10</c:v>
                </c:pt>
                <c:pt idx="3">
                  <c:v>8</c:v>
                </c:pt>
                <c:pt idx="4">
                  <c:v>10</c:v>
                </c:pt>
                <c:pt idx="7">
                  <c:v>8</c:v>
                </c:pt>
                <c:pt idx="8">
                  <c:v>6</c:v>
                </c:pt>
                <c:pt idx="12">
                  <c:v>8</c:v>
                </c:pt>
                <c:pt idx="13">
                  <c:v>6</c:v>
                </c:pt>
              </c:numCache>
            </c:numRef>
          </c:val>
          <c:extLst>
            <c:ext xmlns:c16="http://schemas.microsoft.com/office/drawing/2014/chart" uri="{C3380CC4-5D6E-409C-BE32-E72D297353CC}">
              <c16:uniqueId val="{0000000C-68A0-418A-AC26-AD35CCAFEED7}"/>
            </c:ext>
          </c:extLst>
        </c:ser>
        <c:dLbls>
          <c:showLegendKey val="0"/>
          <c:showVal val="0"/>
          <c:showCatName val="0"/>
          <c:showSerName val="0"/>
          <c:showPercent val="0"/>
          <c:showBubbleSize val="0"/>
        </c:dLbls>
        <c:gapWidth val="150"/>
        <c:axId val="713997272"/>
        <c:axId val="713996880"/>
      </c:barChart>
      <c:lineChart>
        <c:grouping val="standard"/>
        <c:varyColors val="0"/>
        <c:ser>
          <c:idx val="0"/>
          <c:order val="0"/>
          <c:tx>
            <c:strRef>
              <c:f>'Project Timeline'!$B$20</c:f>
              <c:strCache>
                <c:ptCount val="1"/>
                <c:pt idx="0">
                  <c:v>DATE</c:v>
                </c:pt>
              </c:strCache>
            </c:strRef>
          </c:tx>
          <c:spPr>
            <a:ln>
              <a:noFill/>
            </a:ln>
          </c:spPr>
          <c:marker>
            <c:symbol val="circle"/>
            <c:size val="7"/>
            <c:spPr>
              <a:solidFill>
                <a:schemeClr val="accent3">
                  <a:lumMod val="75000"/>
                </a:schemeClr>
              </a:solidFill>
              <a:ln w="63500" cmpd="thinThick">
                <a:solidFill>
                  <a:schemeClr val="accent3">
                    <a:lumMod val="75000"/>
                  </a:schemeClr>
                </a:solidFill>
              </a:ln>
            </c:spPr>
          </c:marker>
          <c:errBars>
            <c:errDir val="y"/>
            <c:errBarType val="both"/>
            <c:errValType val="percentage"/>
            <c:noEndCap val="0"/>
            <c:val val="5"/>
          </c:errBars>
          <c:cat>
            <c:strRef>
              <c:f>'Project Timeline'!$B$21:$B$34</c:f>
              <c:strCache>
                <c:ptCount val="14"/>
                <c:pt idx="0">
                  <c:v>November</c:v>
                </c:pt>
                <c:pt idx="1">
                  <c:v>December</c:v>
                </c:pt>
                <c:pt idx="2">
                  <c:v>January</c:v>
                </c:pt>
                <c:pt idx="3">
                  <c:v>February</c:v>
                </c:pt>
                <c:pt idx="4">
                  <c:v>March</c:v>
                </c:pt>
                <c:pt idx="5">
                  <c:v>April</c:v>
                </c:pt>
                <c:pt idx="6">
                  <c:v>May</c:v>
                </c:pt>
                <c:pt idx="7">
                  <c:v>June</c:v>
                </c:pt>
                <c:pt idx="8">
                  <c:v>July</c:v>
                </c:pt>
                <c:pt idx="9">
                  <c:v>August</c:v>
                </c:pt>
                <c:pt idx="10">
                  <c:v>September</c:v>
                </c:pt>
                <c:pt idx="11">
                  <c:v>October</c:v>
                </c:pt>
                <c:pt idx="12">
                  <c:v>November</c:v>
                </c:pt>
                <c:pt idx="13">
                  <c:v>December</c:v>
                </c:pt>
              </c:strCache>
            </c:strRef>
          </c:cat>
          <c:val>
            <c:numRef>
              <c:f>'Project Timeline'!$E$21:$E$34</c:f>
              <c:numCache>
                <c:formatCode>General</c:formatCode>
                <c:ptCount val="14"/>
                <c:pt idx="0">
                  <c:v>1</c:v>
                </c:pt>
                <c:pt idx="1">
                  <c:v>1</c:v>
                </c:pt>
                <c:pt idx="2">
                  <c:v>1</c:v>
                </c:pt>
                <c:pt idx="3">
                  <c:v>1</c:v>
                </c:pt>
                <c:pt idx="4">
                  <c:v>1</c:v>
                </c:pt>
                <c:pt idx="5">
                  <c:v>1</c:v>
                </c:pt>
                <c:pt idx="6">
                  <c:v>1</c:v>
                </c:pt>
                <c:pt idx="7">
                  <c:v>1</c:v>
                </c:pt>
                <c:pt idx="8">
                  <c:v>1</c:v>
                </c:pt>
                <c:pt idx="9">
                  <c:v>1</c:v>
                </c:pt>
                <c:pt idx="10">
                  <c:v>1</c:v>
                </c:pt>
                <c:pt idx="11">
                  <c:v>1</c:v>
                </c:pt>
                <c:pt idx="12">
                  <c:v>1</c:v>
                </c:pt>
                <c:pt idx="13">
                  <c:v>1</c:v>
                </c:pt>
              </c:numCache>
            </c:numRef>
          </c:val>
          <c:smooth val="1"/>
          <c:extLst>
            <c:ext xmlns:c16="http://schemas.microsoft.com/office/drawing/2014/chart" uri="{C3380CC4-5D6E-409C-BE32-E72D297353CC}">
              <c16:uniqueId val="{0000000D-68A0-418A-AC26-AD35CCAFEED7}"/>
            </c:ext>
          </c:extLst>
        </c:ser>
        <c:dLbls>
          <c:showLegendKey val="0"/>
          <c:showVal val="0"/>
          <c:showCatName val="0"/>
          <c:showSerName val="0"/>
          <c:showPercent val="0"/>
          <c:showBubbleSize val="0"/>
        </c:dLbls>
        <c:marker val="1"/>
        <c:smooth val="0"/>
        <c:axId val="825587272"/>
        <c:axId val="713996488"/>
      </c:lineChart>
      <c:dateAx>
        <c:axId val="825587272"/>
        <c:scaling>
          <c:orientation val="minMax"/>
        </c:scaling>
        <c:delete val="0"/>
        <c:axPos val="b"/>
        <c:numFmt formatCode="[$-409]d\ mmm;@" sourceLinked="0"/>
        <c:majorTickMark val="cross"/>
        <c:minorTickMark val="in"/>
        <c:tickLblPos val="nextTo"/>
        <c:spPr>
          <a:solidFill>
            <a:schemeClr val="bg1">
              <a:lumMod val="95000"/>
            </a:schemeClr>
          </a:solidFill>
          <a:ln w="9525">
            <a:solidFill>
              <a:schemeClr val="bg1">
                <a:lumMod val="85000"/>
              </a:schemeClr>
            </a:solidFill>
            <a:prstDash val="solid"/>
          </a:ln>
        </c:spPr>
        <c:txPr>
          <a:bodyPr/>
          <a:lstStyle/>
          <a:p>
            <a:pPr>
              <a:defRPr sz="900" b="0">
                <a:solidFill>
                  <a:schemeClr val="bg1">
                    <a:lumMod val="50000"/>
                  </a:schemeClr>
                </a:solidFill>
                <a:latin typeface="+mj-lt"/>
              </a:defRPr>
            </a:pPr>
            <a:endParaRPr lang="en-US"/>
          </a:p>
        </c:txPr>
        <c:crossAx val="713996488"/>
        <c:crosses val="autoZero"/>
        <c:auto val="1"/>
        <c:lblOffset val="100"/>
        <c:baseTimeUnit val="days"/>
        <c:majorUnit val="1"/>
        <c:majorTimeUnit val="months"/>
        <c:minorUnit val="7"/>
        <c:minorTimeUnit val="days"/>
      </c:dateAx>
      <c:valAx>
        <c:axId val="713996488"/>
        <c:scaling>
          <c:orientation val="minMax"/>
        </c:scaling>
        <c:delete val="1"/>
        <c:axPos val="l"/>
        <c:numFmt formatCode="General" sourceLinked="1"/>
        <c:majorTickMark val="out"/>
        <c:minorTickMark val="none"/>
        <c:tickLblPos val="nextTo"/>
        <c:crossAx val="825587272"/>
        <c:crosses val="autoZero"/>
        <c:crossBetween val="midCat"/>
      </c:valAx>
      <c:valAx>
        <c:axId val="713996880"/>
        <c:scaling>
          <c:orientation val="minMax"/>
        </c:scaling>
        <c:delete val="1"/>
        <c:axPos val="r"/>
        <c:numFmt formatCode="General" sourceLinked="1"/>
        <c:majorTickMark val="out"/>
        <c:minorTickMark val="none"/>
        <c:tickLblPos val="nextTo"/>
        <c:crossAx val="713997272"/>
        <c:crosses val="max"/>
        <c:crossBetween val="between"/>
      </c:valAx>
      <c:catAx>
        <c:axId val="713997272"/>
        <c:scaling>
          <c:orientation val="minMax"/>
        </c:scaling>
        <c:delete val="1"/>
        <c:axPos val="b"/>
        <c:numFmt formatCode="General" sourceLinked="1"/>
        <c:majorTickMark val="out"/>
        <c:minorTickMark val="none"/>
        <c:tickLblPos val="nextTo"/>
        <c:crossAx val="713996880"/>
        <c:crosses val="autoZero"/>
        <c:auto val="1"/>
        <c:lblAlgn val="ctr"/>
        <c:lblOffset val="100"/>
        <c:noMultiLvlLbl val="0"/>
      </c:catAx>
      <c:spPr>
        <a:noFill/>
      </c:spPr>
    </c:plotArea>
    <c:plotVisOnly val="0"/>
    <c:dispBlanksAs val="gap"/>
    <c:showDLblsOverMax val="0"/>
  </c:chart>
  <c:spPr>
    <a:solidFill>
      <a:schemeClr val="bg1">
        <a:lumMod val="95000"/>
      </a:schemeClr>
    </a:solid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33" tIns="48316" rIns="96633" bIns="48316" rtlCol="0"/>
          <a:lstStyle>
            <a:lvl1pPr algn="l">
              <a:defRPr sz="1200" dirty="0"/>
            </a:lvl1pPr>
          </a:lstStyle>
          <a:p>
            <a:pPr>
              <a:defRPr/>
            </a:pPr>
            <a:endParaRPr lang="en-US" dirty="0"/>
          </a:p>
        </p:txBody>
      </p:sp>
      <p:sp>
        <p:nvSpPr>
          <p:cNvPr id="3" name="Date Placeholder 2"/>
          <p:cNvSpPr>
            <a:spLocks noGrp="1"/>
          </p:cNvSpPr>
          <p:nvPr>
            <p:ph type="dt" sz="quarter" idx="1"/>
          </p:nvPr>
        </p:nvSpPr>
        <p:spPr>
          <a:xfrm>
            <a:off x="4143375" y="0"/>
            <a:ext cx="3170238" cy="481013"/>
          </a:xfrm>
          <a:prstGeom prst="rect">
            <a:avLst/>
          </a:prstGeom>
        </p:spPr>
        <p:txBody>
          <a:bodyPr vert="horz" lIns="96633" tIns="48316" rIns="96633" bIns="48316" rtlCol="0"/>
          <a:lstStyle>
            <a:lvl1pPr algn="r">
              <a:defRPr sz="1200"/>
            </a:lvl1pPr>
          </a:lstStyle>
          <a:p>
            <a:pPr>
              <a:defRPr/>
            </a:pPr>
            <a:fld id="{EF408781-F1ED-421A-90A5-B396671455B3}" type="datetimeFigureOut">
              <a:rPr lang="en-US"/>
              <a:pPr>
                <a:defRPr/>
              </a:pPr>
              <a:t>11/3/2016</a:t>
            </a:fld>
            <a:endParaRPr lang="en-US" dirty="0"/>
          </a:p>
        </p:txBody>
      </p:sp>
      <p:sp>
        <p:nvSpPr>
          <p:cNvPr id="4" name="Footer Placeholder 3"/>
          <p:cNvSpPr>
            <a:spLocks noGrp="1"/>
          </p:cNvSpPr>
          <p:nvPr>
            <p:ph type="ftr" sz="quarter" idx="2"/>
          </p:nvPr>
        </p:nvSpPr>
        <p:spPr>
          <a:xfrm>
            <a:off x="0" y="9118600"/>
            <a:ext cx="3170238" cy="481013"/>
          </a:xfrm>
          <a:prstGeom prst="rect">
            <a:avLst/>
          </a:prstGeom>
        </p:spPr>
        <p:txBody>
          <a:bodyPr vert="horz" lIns="96633" tIns="48316" rIns="96633" bIns="48316" rtlCol="0" anchor="b"/>
          <a:lstStyle>
            <a:lvl1pPr algn="l">
              <a:defRPr sz="1200" dirty="0"/>
            </a:lvl1pPr>
          </a:lstStyle>
          <a:p>
            <a:pPr>
              <a:defRPr/>
            </a:pPr>
            <a:endParaRPr lang="en-US" dirty="0"/>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lIns="96633" tIns="48316" rIns="96633" bIns="48316" rtlCol="0" anchor="b"/>
          <a:lstStyle>
            <a:lvl1pPr algn="r">
              <a:defRPr sz="1200"/>
            </a:lvl1pPr>
          </a:lstStyle>
          <a:p>
            <a:pPr>
              <a:defRPr/>
            </a:pPr>
            <a:fld id="{6F87B266-8E16-4E74-A1FD-D5A80AA3403C}" type="slidenum">
              <a:rPr lang="en-US"/>
              <a:pPr>
                <a:defRPr/>
              </a:pPr>
              <a:t>‹#›</a:t>
            </a:fld>
            <a:endParaRPr lang="en-US" dirty="0"/>
          </a:p>
        </p:txBody>
      </p:sp>
    </p:spTree>
    <p:extLst>
      <p:ext uri="{BB962C8B-B14F-4D97-AF65-F5344CB8AC3E}">
        <p14:creationId xmlns:p14="http://schemas.microsoft.com/office/powerpoint/2010/main" val="2963209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33" tIns="48316" rIns="96633" bIns="48316"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4143375" y="0"/>
            <a:ext cx="3170238" cy="481013"/>
          </a:xfrm>
          <a:prstGeom prst="rect">
            <a:avLst/>
          </a:prstGeom>
        </p:spPr>
        <p:txBody>
          <a:bodyPr vert="horz" lIns="96633" tIns="48316" rIns="96633" bIns="48316" rtlCol="0"/>
          <a:lstStyle>
            <a:lvl1pPr algn="r" fontAlgn="auto">
              <a:spcBef>
                <a:spcPts val="0"/>
              </a:spcBef>
              <a:spcAft>
                <a:spcPts val="0"/>
              </a:spcAft>
              <a:defRPr sz="1200">
                <a:latin typeface="+mn-lt"/>
              </a:defRPr>
            </a:lvl1pPr>
          </a:lstStyle>
          <a:p>
            <a:pPr>
              <a:defRPr/>
            </a:pPr>
            <a:fld id="{BEBCD8BE-2F11-4D8B-B7B4-2E1D37E59EBE}" type="datetimeFigureOut">
              <a:rPr lang="en-US"/>
              <a:pPr>
                <a:defRPr/>
              </a:pPr>
              <a:t>11/3/2016</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33" tIns="48316" rIns="96633" bIns="48316" rtlCol="0" anchor="ctr"/>
          <a:lstStyle/>
          <a:p>
            <a:pPr lvl="0"/>
            <a:endParaRPr lang="en-US" noProof="0" dirty="0"/>
          </a:p>
        </p:txBody>
      </p:sp>
      <p:sp>
        <p:nvSpPr>
          <p:cNvPr id="5" name="Notes Placeholder 4"/>
          <p:cNvSpPr>
            <a:spLocks noGrp="1"/>
          </p:cNvSpPr>
          <p:nvPr>
            <p:ph type="body" sz="quarter" idx="3"/>
          </p:nvPr>
        </p:nvSpPr>
        <p:spPr>
          <a:xfrm>
            <a:off x="731838" y="4560888"/>
            <a:ext cx="5851525" cy="4321175"/>
          </a:xfrm>
          <a:prstGeom prst="rect">
            <a:avLst/>
          </a:prstGeom>
        </p:spPr>
        <p:txBody>
          <a:bodyPr vert="horz" lIns="96633" tIns="48316" rIns="96633" bIns="4831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8600"/>
            <a:ext cx="3170238" cy="481013"/>
          </a:xfrm>
          <a:prstGeom prst="rect">
            <a:avLst/>
          </a:prstGeom>
        </p:spPr>
        <p:txBody>
          <a:bodyPr vert="horz" lIns="96633" tIns="48316" rIns="96633" bIns="48316"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lIns="96633" tIns="48316" rIns="96633" bIns="48316" rtlCol="0" anchor="b"/>
          <a:lstStyle>
            <a:lvl1pPr algn="r" fontAlgn="auto">
              <a:spcBef>
                <a:spcPts val="0"/>
              </a:spcBef>
              <a:spcAft>
                <a:spcPts val="0"/>
              </a:spcAft>
              <a:defRPr sz="1200">
                <a:latin typeface="+mn-lt"/>
              </a:defRPr>
            </a:lvl1pPr>
          </a:lstStyle>
          <a:p>
            <a:pPr>
              <a:defRPr/>
            </a:pPr>
            <a:fld id="{CE77C912-2460-4D7C-AAF5-3D2A6E733FCD}" type="slidenum">
              <a:rPr lang="en-US"/>
              <a:pPr>
                <a:defRPr/>
              </a:pPr>
              <a:t>‹#›</a:t>
            </a:fld>
            <a:endParaRPr lang="en-US" dirty="0"/>
          </a:p>
        </p:txBody>
      </p:sp>
    </p:spTree>
    <p:extLst>
      <p:ext uri="{BB962C8B-B14F-4D97-AF65-F5344CB8AC3E}">
        <p14:creationId xmlns:p14="http://schemas.microsoft.com/office/powerpoint/2010/main" val="2458212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a:t>
            </a:fld>
            <a:endParaRPr lang="en-US" dirty="0"/>
          </a:p>
        </p:txBody>
      </p:sp>
    </p:spTree>
    <p:extLst>
      <p:ext uri="{BB962C8B-B14F-4D97-AF65-F5344CB8AC3E}">
        <p14:creationId xmlns:p14="http://schemas.microsoft.com/office/powerpoint/2010/main" val="348686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10</a:t>
            </a:fld>
            <a:endParaRPr lang="en-US" dirty="0"/>
          </a:p>
        </p:txBody>
      </p:sp>
    </p:spTree>
    <p:extLst>
      <p:ext uri="{BB962C8B-B14F-4D97-AF65-F5344CB8AC3E}">
        <p14:creationId xmlns:p14="http://schemas.microsoft.com/office/powerpoint/2010/main" val="3380032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11</a:t>
            </a:fld>
            <a:endParaRPr lang="en-US" dirty="0"/>
          </a:p>
        </p:txBody>
      </p:sp>
    </p:spTree>
    <p:extLst>
      <p:ext uri="{BB962C8B-B14F-4D97-AF65-F5344CB8AC3E}">
        <p14:creationId xmlns:p14="http://schemas.microsoft.com/office/powerpoint/2010/main" val="3448279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12</a:t>
            </a:fld>
            <a:endParaRPr lang="en-US" dirty="0"/>
          </a:p>
        </p:txBody>
      </p:sp>
    </p:spTree>
    <p:extLst>
      <p:ext uri="{BB962C8B-B14F-4D97-AF65-F5344CB8AC3E}">
        <p14:creationId xmlns:p14="http://schemas.microsoft.com/office/powerpoint/2010/main" val="1372275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13</a:t>
            </a:fld>
            <a:endParaRPr lang="en-US" dirty="0"/>
          </a:p>
        </p:txBody>
      </p:sp>
    </p:spTree>
    <p:extLst>
      <p:ext uri="{BB962C8B-B14F-4D97-AF65-F5344CB8AC3E}">
        <p14:creationId xmlns:p14="http://schemas.microsoft.com/office/powerpoint/2010/main" val="1958937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14</a:t>
            </a:fld>
            <a:endParaRPr lang="en-US" dirty="0"/>
          </a:p>
        </p:txBody>
      </p:sp>
    </p:spTree>
    <p:extLst>
      <p:ext uri="{BB962C8B-B14F-4D97-AF65-F5344CB8AC3E}">
        <p14:creationId xmlns:p14="http://schemas.microsoft.com/office/powerpoint/2010/main" val="1526775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15</a:t>
            </a:fld>
            <a:endParaRPr lang="en-US" dirty="0"/>
          </a:p>
        </p:txBody>
      </p:sp>
    </p:spTree>
    <p:extLst>
      <p:ext uri="{BB962C8B-B14F-4D97-AF65-F5344CB8AC3E}">
        <p14:creationId xmlns:p14="http://schemas.microsoft.com/office/powerpoint/2010/main" val="3324088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16</a:t>
            </a:fld>
            <a:endParaRPr lang="en-US" dirty="0"/>
          </a:p>
        </p:txBody>
      </p:sp>
    </p:spTree>
    <p:extLst>
      <p:ext uri="{BB962C8B-B14F-4D97-AF65-F5344CB8AC3E}">
        <p14:creationId xmlns:p14="http://schemas.microsoft.com/office/powerpoint/2010/main" val="3593525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17</a:t>
            </a:fld>
            <a:endParaRPr lang="en-US" dirty="0"/>
          </a:p>
        </p:txBody>
      </p:sp>
    </p:spTree>
    <p:extLst>
      <p:ext uri="{BB962C8B-B14F-4D97-AF65-F5344CB8AC3E}">
        <p14:creationId xmlns:p14="http://schemas.microsoft.com/office/powerpoint/2010/main" val="4076500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18</a:t>
            </a:fld>
            <a:endParaRPr lang="en-US" dirty="0"/>
          </a:p>
        </p:txBody>
      </p:sp>
    </p:spTree>
    <p:extLst>
      <p:ext uri="{BB962C8B-B14F-4D97-AF65-F5344CB8AC3E}">
        <p14:creationId xmlns:p14="http://schemas.microsoft.com/office/powerpoint/2010/main" val="325118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19</a:t>
            </a:fld>
            <a:endParaRPr lang="en-US" dirty="0"/>
          </a:p>
        </p:txBody>
      </p:sp>
    </p:spTree>
    <p:extLst>
      <p:ext uri="{BB962C8B-B14F-4D97-AF65-F5344CB8AC3E}">
        <p14:creationId xmlns:p14="http://schemas.microsoft.com/office/powerpoint/2010/main" val="725524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a:t>
            </a:fld>
            <a:endParaRPr lang="en-US" dirty="0"/>
          </a:p>
        </p:txBody>
      </p:sp>
    </p:spTree>
    <p:extLst>
      <p:ext uri="{BB962C8B-B14F-4D97-AF65-F5344CB8AC3E}">
        <p14:creationId xmlns:p14="http://schemas.microsoft.com/office/powerpoint/2010/main" val="2075825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20</a:t>
            </a:fld>
            <a:endParaRPr lang="en-US" dirty="0"/>
          </a:p>
        </p:txBody>
      </p:sp>
    </p:spTree>
    <p:extLst>
      <p:ext uri="{BB962C8B-B14F-4D97-AF65-F5344CB8AC3E}">
        <p14:creationId xmlns:p14="http://schemas.microsoft.com/office/powerpoint/2010/main" val="22359039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21</a:t>
            </a:fld>
            <a:endParaRPr lang="en-US" dirty="0"/>
          </a:p>
        </p:txBody>
      </p:sp>
    </p:spTree>
    <p:extLst>
      <p:ext uri="{BB962C8B-B14F-4D97-AF65-F5344CB8AC3E}">
        <p14:creationId xmlns:p14="http://schemas.microsoft.com/office/powerpoint/2010/main" val="1603002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24</a:t>
            </a:fld>
            <a:endParaRPr lang="en-US" dirty="0"/>
          </a:p>
        </p:txBody>
      </p:sp>
    </p:spTree>
    <p:extLst>
      <p:ext uri="{BB962C8B-B14F-4D97-AF65-F5344CB8AC3E}">
        <p14:creationId xmlns:p14="http://schemas.microsoft.com/office/powerpoint/2010/main" val="3134401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25</a:t>
            </a:fld>
            <a:endParaRPr lang="en-US" dirty="0"/>
          </a:p>
        </p:txBody>
      </p:sp>
    </p:spTree>
    <p:extLst>
      <p:ext uri="{BB962C8B-B14F-4D97-AF65-F5344CB8AC3E}">
        <p14:creationId xmlns:p14="http://schemas.microsoft.com/office/powerpoint/2010/main" val="21214262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26</a:t>
            </a:fld>
            <a:endParaRPr lang="en-US" dirty="0"/>
          </a:p>
        </p:txBody>
      </p:sp>
    </p:spTree>
    <p:extLst>
      <p:ext uri="{BB962C8B-B14F-4D97-AF65-F5344CB8AC3E}">
        <p14:creationId xmlns:p14="http://schemas.microsoft.com/office/powerpoint/2010/main" val="26145051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27</a:t>
            </a:fld>
            <a:endParaRPr lang="en-US" dirty="0"/>
          </a:p>
        </p:txBody>
      </p:sp>
    </p:spTree>
    <p:extLst>
      <p:ext uri="{BB962C8B-B14F-4D97-AF65-F5344CB8AC3E}">
        <p14:creationId xmlns:p14="http://schemas.microsoft.com/office/powerpoint/2010/main" val="2440201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3</a:t>
            </a:fld>
            <a:endParaRPr lang="en-US" dirty="0"/>
          </a:p>
        </p:txBody>
      </p:sp>
    </p:spTree>
    <p:extLst>
      <p:ext uri="{BB962C8B-B14F-4D97-AF65-F5344CB8AC3E}">
        <p14:creationId xmlns:p14="http://schemas.microsoft.com/office/powerpoint/2010/main" val="2075825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4</a:t>
            </a:fld>
            <a:endParaRPr lang="en-US" dirty="0"/>
          </a:p>
        </p:txBody>
      </p:sp>
    </p:spTree>
    <p:extLst>
      <p:ext uri="{BB962C8B-B14F-4D97-AF65-F5344CB8AC3E}">
        <p14:creationId xmlns:p14="http://schemas.microsoft.com/office/powerpoint/2010/main" val="4277132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5</a:t>
            </a:fld>
            <a:endParaRPr lang="en-US" dirty="0"/>
          </a:p>
        </p:txBody>
      </p:sp>
    </p:spTree>
    <p:extLst>
      <p:ext uri="{BB962C8B-B14F-4D97-AF65-F5344CB8AC3E}">
        <p14:creationId xmlns:p14="http://schemas.microsoft.com/office/powerpoint/2010/main" val="3954654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6</a:t>
            </a:fld>
            <a:endParaRPr lang="en-US" dirty="0"/>
          </a:p>
        </p:txBody>
      </p:sp>
    </p:spTree>
    <p:extLst>
      <p:ext uri="{BB962C8B-B14F-4D97-AF65-F5344CB8AC3E}">
        <p14:creationId xmlns:p14="http://schemas.microsoft.com/office/powerpoint/2010/main" val="2154696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7</a:t>
            </a:fld>
            <a:endParaRPr lang="en-US" dirty="0"/>
          </a:p>
        </p:txBody>
      </p:sp>
    </p:spTree>
    <p:extLst>
      <p:ext uri="{BB962C8B-B14F-4D97-AF65-F5344CB8AC3E}">
        <p14:creationId xmlns:p14="http://schemas.microsoft.com/office/powerpoint/2010/main" val="2070643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8</a:t>
            </a:fld>
            <a:endParaRPr lang="en-US" dirty="0"/>
          </a:p>
        </p:txBody>
      </p:sp>
    </p:spTree>
    <p:extLst>
      <p:ext uri="{BB962C8B-B14F-4D97-AF65-F5344CB8AC3E}">
        <p14:creationId xmlns:p14="http://schemas.microsoft.com/office/powerpoint/2010/main" val="4072474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9</a:t>
            </a:fld>
            <a:endParaRPr lang="en-US" dirty="0"/>
          </a:p>
        </p:txBody>
      </p:sp>
    </p:spTree>
    <p:extLst>
      <p:ext uri="{BB962C8B-B14F-4D97-AF65-F5344CB8AC3E}">
        <p14:creationId xmlns:p14="http://schemas.microsoft.com/office/powerpoint/2010/main" val="718381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3E7C0E8-0ACB-442A-8926-66A834FC7316}" type="datetime1">
              <a:rPr lang="en-US"/>
              <a:pPr>
                <a:defRPr/>
              </a:pPr>
              <a:t>11/3/2016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9C6EAFF-4556-402F-9989-04344D001F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06D7A6C-DA9F-4481-AC0B-79E812C8F8BC}" type="datetime1">
              <a:rPr lang="en-US"/>
              <a:pPr>
                <a:defRPr/>
              </a:pPr>
              <a:t>11/3/2016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9CA8B2A-252C-4FD2-82AB-7C15856814A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3314AA-B8BF-4848-9C9B-C4A3E1F71643}" type="datetime1">
              <a:rPr lang="en-US"/>
              <a:pPr>
                <a:defRPr/>
              </a:pPr>
              <a:t>11/3/2016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5047DFB-31FD-466B-B9FC-97936C9CB81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21C1C2-EB6F-4985-97E9-E99DDF403C58}" type="datetime1">
              <a:rPr lang="en-US"/>
              <a:pPr>
                <a:defRPr/>
              </a:pPr>
              <a:t>11/3/2016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C4A6DA5-DA6F-4479-B1CF-5867F2F9AD6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FC0E23C-BB2D-403C-BFC4-C3597735652A}" type="datetime1">
              <a:rPr lang="en-US">
                <a:solidFill>
                  <a:prstClr val="black"/>
                </a:solidFill>
              </a:rPr>
              <a:pPr>
                <a:defRPr/>
              </a:pPr>
              <a:t>11/3/2016</a:t>
            </a:fld>
            <a:endParaRPr lang="en-US" dirty="0">
              <a:solidFill>
                <a:prstClr val="black"/>
              </a:solidFill>
            </a:endParaRP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solidFill>
                <a:prstClr val="black"/>
              </a:solidFill>
            </a:endParaRPr>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2EF519F-49BA-4866-86DB-C47865CE0B7A}"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154006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BD9712C-3764-4F8E-AEB6-24A583AD6E44}" type="datetime1">
              <a:rPr lang="en-US">
                <a:solidFill>
                  <a:prstClr val="black"/>
                </a:solidFill>
              </a:rPr>
              <a:pPr>
                <a:defRPr/>
              </a:pPr>
              <a:t>11/3/2016</a:t>
            </a:fld>
            <a:endParaRPr lang="en-US" dirty="0">
              <a:solidFill>
                <a:prstClr val="black"/>
              </a:solidFill>
            </a:endParaRP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solidFill>
                <a:prstClr val="black"/>
              </a:solidFill>
            </a:endParaRP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4B0A81E-E3F8-4FDD-90CB-74EB5EB46912}"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48594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FC0E23C-BB2D-403C-BFC4-C3597735652A}" type="datetime1">
              <a:rPr lang="en-US"/>
              <a:pPr>
                <a:defRPr/>
              </a:pPr>
              <a:t>11/3/2016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2EF519F-49BA-4866-86DB-C47865CE0B7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F3A4C73-F841-4370-B0E1-9EABD85AF013}" type="datetime1">
              <a:rPr lang="en-US"/>
              <a:pPr>
                <a:defRPr/>
              </a:pPr>
              <a:t>11/3/2016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CECB9A7-042E-43D9-BEC7-0F3FD0062A6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1EFE130-6ABB-4707-8D29-47EB77072408}" type="datetime1">
              <a:rPr lang="en-US"/>
              <a:pPr>
                <a:defRPr/>
              </a:pPr>
              <a:t>11/3/2016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4FAD58E-D456-4730-AF75-DEFFE42AB4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78089A9-6EB3-4DFD-BA01-2CE717490E98}" type="datetime1">
              <a:rPr lang="en-US"/>
              <a:pPr>
                <a:defRPr/>
              </a:pPr>
              <a:t>11/3/2016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63650FC-848C-4B66-8F4D-F2464440943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DEB2F9F-FAB0-4E3E-A060-32FEDB2E9FEA}" type="datetime1">
              <a:rPr lang="en-US"/>
              <a:pPr>
                <a:defRPr/>
              </a:pPr>
              <a:t>11/3/2016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CE72E82-645C-4838-BFD0-CD858BCF2B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D9712C-3764-4F8E-AEB6-24A583AD6E44}" type="datetime1">
              <a:rPr lang="en-US"/>
              <a:pPr>
                <a:defRPr/>
              </a:pPr>
              <a:t>11/3/2016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4B0A81E-E3F8-4FDD-90CB-74EB5EB4691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6167CBD-D914-44E8-9AA6-6B14725D3DB8}" type="datetime1">
              <a:rPr lang="en-US"/>
              <a:pPr>
                <a:defRPr/>
              </a:pPr>
              <a:t>11/3/2016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4BFC042-645A-485A-B6C1-83A81FE8539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4542DC7-6EE5-4B99-AA46-17F10E878F14}" type="datetime1">
              <a:rPr lang="en-US"/>
              <a:pPr>
                <a:defRPr/>
              </a:pPr>
              <a:t>11/3/2016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9E5C001-F181-4041-AE07-300EEE1C56D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8F930B1-A9D7-4E0C-A3A4-2CFE04F6039F}" type="datetime1">
              <a:rPr lang="en-US"/>
              <a:pPr>
                <a:defRPr/>
              </a:pPr>
              <a:t>11/3/2016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04B2E68-E0AB-4578-A83B-B17B7AD34A8B}" type="slidenum">
              <a:rPr lang="en-US"/>
              <a:pPr>
                <a:defRPr/>
              </a:pPr>
              <a:t>‹#›</a:t>
            </a:fld>
            <a:endParaRPr lang="en-US" dirty="0"/>
          </a:p>
        </p:txBody>
      </p:sp>
      <p:pic>
        <p:nvPicPr>
          <p:cNvPr id="1031" name="Picture 3"/>
          <p:cNvPicPr>
            <a:picLocks noChangeAspect="1" noChangeArrowheads="1"/>
          </p:cNvPicPr>
          <p:nvPr/>
        </p:nvPicPr>
        <p:blipFill>
          <a:blip r:embed="rId14" cstate="print"/>
          <a:srcRect/>
          <a:stretch>
            <a:fillRect/>
          </a:stretch>
        </p:blipFill>
        <p:spPr bwMode="auto">
          <a:xfrm>
            <a:off x="0" y="0"/>
            <a:ext cx="9144000" cy="1733550"/>
          </a:xfrm>
          <a:prstGeom prst="rect">
            <a:avLst/>
          </a:prstGeom>
          <a:noFill/>
          <a:ln w="9525">
            <a:noFill/>
            <a:miter lim="800000"/>
            <a:headEnd/>
            <a:tailEnd/>
          </a:ln>
        </p:spPr>
      </p:pic>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1726785"/>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74707"/>
      </p:ext>
    </p:extLst>
  </p:cSld>
  <p:clrMap bg1="lt1" tx1="dk1" bg2="lt2" tx2="dk2" accent1="accent1" accent2="accent2" accent3="accent3" accent4="accent4" accent5="accent5" accent6="accent6" hlink="hlink" folHlink="folHlink"/>
  <p:sldLayoutIdLst>
    <p:sldLayoutId id="2147483678" r:id="rId1"/>
    <p:sldLayoutId id="2147483679"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westconnect.com/Documents.aspx?NID=17184"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a:t>WestConnect</a:t>
            </a:r>
            <a:r>
              <a:rPr lang="en-US" b="1" dirty="0"/>
              <a:t> Developer Selection Process Task Force</a:t>
            </a:r>
          </a:p>
        </p:txBody>
      </p:sp>
      <p:sp>
        <p:nvSpPr>
          <p:cNvPr id="3" name="Subtitle 2"/>
          <p:cNvSpPr>
            <a:spLocks noGrp="1"/>
          </p:cNvSpPr>
          <p:nvPr>
            <p:ph type="subTitle" idx="1"/>
          </p:nvPr>
        </p:nvSpPr>
        <p:spPr>
          <a:xfrm>
            <a:off x="1371600" y="4114800"/>
            <a:ext cx="6400800" cy="1752600"/>
          </a:xfrm>
        </p:spPr>
        <p:txBody>
          <a:bodyPr/>
          <a:lstStyle/>
          <a:p>
            <a:r>
              <a:rPr lang="en-US" dirty="0"/>
              <a:t>Webinar</a:t>
            </a:r>
          </a:p>
          <a:p>
            <a:r>
              <a:rPr lang="en-US" dirty="0"/>
              <a:t>October 26, 2016</a:t>
            </a:r>
          </a:p>
          <a:p>
            <a:r>
              <a:rPr lang="en-US">
                <a:solidFill>
                  <a:srgbClr val="FF0000"/>
                </a:solidFill>
              </a:rPr>
              <a:t>Revised 11/3/2016</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B9C6EAFF-4556-402F-9989-04344D001F94}" type="slidenum">
              <a:rPr lang="en-US" smtClean="0"/>
              <a:pPr>
                <a:defRPr/>
              </a:pPr>
              <a:t>1</a:t>
            </a:fld>
            <a:endParaRPr lang="en-US" dirty="0"/>
          </a:p>
        </p:txBody>
      </p:sp>
    </p:spTree>
    <p:extLst>
      <p:ext uri="{BB962C8B-B14F-4D97-AF65-F5344CB8AC3E}">
        <p14:creationId xmlns:p14="http://schemas.microsoft.com/office/powerpoint/2010/main" val="2305282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3600" dirty="0"/>
              <a:t>Developer Qualification Evaluation Criteria</a:t>
            </a:r>
            <a:endParaRPr lang="en-US" sz="3600" i="1" dirty="0"/>
          </a:p>
        </p:txBody>
      </p:sp>
      <p:sp>
        <p:nvSpPr>
          <p:cNvPr id="11" name="Content Placeholder 10"/>
          <p:cNvSpPr>
            <a:spLocks noGrp="1"/>
          </p:cNvSpPr>
          <p:nvPr>
            <p:ph idx="1"/>
          </p:nvPr>
        </p:nvSpPr>
        <p:spPr>
          <a:xfrm>
            <a:off x="342900" y="2514599"/>
            <a:ext cx="8458200" cy="4572001"/>
          </a:xfrm>
        </p:spPr>
        <p:txBody>
          <a:bodyPr>
            <a:normAutofit fontScale="47500" lnSpcReduction="20000"/>
          </a:bodyPr>
          <a:lstStyle/>
          <a:p>
            <a:pPr marL="571500" indent="-457200">
              <a:lnSpc>
                <a:spcPct val="90000"/>
              </a:lnSpc>
              <a:spcBef>
                <a:spcPts val="600"/>
              </a:spcBef>
              <a:spcAft>
                <a:spcPts val="600"/>
              </a:spcAft>
              <a:buFont typeface="Wingdings" panose="05000000000000000000" pitchFamily="2" charset="2"/>
              <a:buChar char="Ø"/>
            </a:pPr>
            <a:r>
              <a:rPr lang="en-US" dirty="0"/>
              <a:t>Link to existing </a:t>
            </a:r>
            <a:r>
              <a:rPr lang="en-US" dirty="0">
                <a:hlinkClick r:id="rId3"/>
              </a:rPr>
              <a:t>Developer Qualification Application</a:t>
            </a:r>
            <a:r>
              <a:rPr lang="en-US" dirty="0"/>
              <a:t> (</a:t>
            </a:r>
            <a:r>
              <a:rPr lang="en-US" dirty="0">
                <a:hlinkClick r:id="rId3"/>
              </a:rPr>
              <a:t>https://doc.westconnect.com/Documents.aspx?NID=17184</a:t>
            </a:r>
            <a:r>
              <a:rPr lang="en-US" dirty="0"/>
              <a:t>) </a:t>
            </a:r>
          </a:p>
          <a:p>
            <a:pPr marL="571500" indent="-457200">
              <a:lnSpc>
                <a:spcPct val="90000"/>
              </a:lnSpc>
              <a:spcBef>
                <a:spcPts val="600"/>
              </a:spcBef>
              <a:spcAft>
                <a:spcPts val="600"/>
              </a:spcAft>
              <a:buFont typeface="Wingdings" panose="05000000000000000000" pitchFamily="2" charset="2"/>
              <a:buChar char="Ø"/>
            </a:pPr>
            <a:r>
              <a:rPr lang="en-US" dirty="0"/>
              <a:t>“The intent of </a:t>
            </a:r>
            <a:r>
              <a:rPr lang="en-US" dirty="0" err="1"/>
              <a:t>WestConnect</a:t>
            </a:r>
            <a:r>
              <a:rPr lang="en-US" dirty="0"/>
              <a:t> in seeking the requested information is to enable a high level screening evaluation of the Transmission Developer Applicant’s (Applicant’s) ability (and other entities that it proposes to work with and rely upon) to carry out the required tasks and responsibilities associated with developing, financing, building, owning, operating and maintaining a transmission facility that is approved for cost allocation.”</a:t>
            </a:r>
          </a:p>
          <a:p>
            <a:pPr marL="571500" indent="-457200">
              <a:lnSpc>
                <a:spcPct val="90000"/>
              </a:lnSpc>
              <a:spcBef>
                <a:spcPts val="600"/>
              </a:spcBef>
              <a:spcAft>
                <a:spcPts val="600"/>
              </a:spcAft>
              <a:buFont typeface="Wingdings" panose="05000000000000000000" pitchFamily="2" charset="2"/>
              <a:buChar char="Ø"/>
            </a:pPr>
            <a:r>
              <a:rPr lang="en-US" dirty="0"/>
              <a:t>Qualification criteria:</a:t>
            </a:r>
            <a:endParaRPr lang="en-US" sz="4400" dirty="0"/>
          </a:p>
          <a:p>
            <a:pPr marL="914400" lvl="1" indent="-514350">
              <a:buFont typeface="+mj-lt"/>
              <a:buAutoNum type="arabicPeriod"/>
            </a:pPr>
            <a:r>
              <a:rPr lang="en-US" dirty="0"/>
              <a:t>The Applicant has demonstrated the capability to license, design, engineer, procure material and equipment, site and route, acquire Right-of- Way (ROW), project manage, and construct large transmission projects. </a:t>
            </a:r>
            <a:endParaRPr lang="en-US" sz="4000" dirty="0"/>
          </a:p>
          <a:p>
            <a:pPr marL="914400" lvl="1" indent="-514350">
              <a:buFont typeface="+mj-lt"/>
              <a:buAutoNum type="arabicPeriod"/>
            </a:pPr>
            <a:r>
              <a:rPr lang="en-US" dirty="0"/>
              <a:t>The Applicant is able to be compliant with NERC and/or Regional Entity Reliability Standards and/or other regulatory requirements pertaining to the development, construction, ownership, operation, and/or maintenance of electric transmission facilities.</a:t>
            </a:r>
            <a:r>
              <a:rPr lang="en-US" sz="4000" dirty="0"/>
              <a:t> </a:t>
            </a:r>
          </a:p>
          <a:p>
            <a:pPr marL="914400" lvl="1" indent="-514350">
              <a:buFont typeface="+mj-lt"/>
              <a:buAutoNum type="arabicPeriod"/>
            </a:pPr>
            <a:r>
              <a:rPr lang="en-US" dirty="0"/>
              <a:t>The Applicant will participate in the Regional Planning Process and other applicable planning forums for the identification, analysis, and communication of transmission projects.</a:t>
            </a:r>
            <a:r>
              <a:rPr lang="en-US" sz="4000" dirty="0"/>
              <a:t> </a:t>
            </a:r>
          </a:p>
          <a:p>
            <a:pPr marL="914400" lvl="1" indent="-514350">
              <a:buFont typeface="+mj-lt"/>
              <a:buAutoNum type="arabicPeriod"/>
            </a:pPr>
            <a:r>
              <a:rPr lang="en-US" dirty="0"/>
              <a:t>The Applicant has demonstrated creditworthiness and adequate capital resources to finance transmission projects.</a:t>
            </a:r>
            <a:r>
              <a:rPr lang="en-US" sz="4000" dirty="0"/>
              <a:t> </a:t>
            </a:r>
          </a:p>
          <a:p>
            <a:pPr marL="914400" lvl="1" indent="-514350">
              <a:buFont typeface="+mj-lt"/>
              <a:buAutoNum type="arabicPeriod"/>
            </a:pPr>
            <a:r>
              <a:rPr lang="en-US" dirty="0"/>
              <a:t>The Applicant has demonstrated that it has or has plans to develop an adequate internal safety program, contractor safety program, safety performance record and program execution. </a:t>
            </a:r>
          </a:p>
          <a:p>
            <a:pPr marL="914400" lvl="1" indent="-514350">
              <a:buFont typeface="+mj-lt"/>
              <a:buAutoNum type="arabicPeriod"/>
            </a:pPr>
            <a:r>
              <a:rPr lang="en-US" dirty="0"/>
              <a:t>The Applicant will be able to operate and maintain a transmission project in accordance with Good Utility Practice and in compliance with all NERC and/or Regional Entity Reliability Standards.</a:t>
            </a:r>
            <a:r>
              <a:rPr lang="en-US" sz="4000" dirty="0"/>
              <a:t> </a:t>
            </a: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10</a:t>
            </a:fld>
            <a:endParaRPr lang="en-US" dirty="0"/>
          </a:p>
        </p:txBody>
      </p:sp>
    </p:spTree>
    <p:extLst>
      <p:ext uri="{BB962C8B-B14F-4D97-AF65-F5344CB8AC3E}">
        <p14:creationId xmlns:p14="http://schemas.microsoft.com/office/powerpoint/2010/main" val="3679004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a:t>
            </a:r>
            <a:endParaRPr lang="en-US" sz="2800" i="1" dirty="0"/>
          </a:p>
        </p:txBody>
      </p:sp>
      <p:sp>
        <p:nvSpPr>
          <p:cNvPr id="11" name="Content Placeholder 10"/>
          <p:cNvSpPr>
            <a:spLocks noGrp="1"/>
          </p:cNvSpPr>
          <p:nvPr>
            <p:ph idx="1"/>
          </p:nvPr>
        </p:nvSpPr>
        <p:spPr>
          <a:xfrm>
            <a:off x="342900" y="2514600"/>
            <a:ext cx="8458200" cy="4206876"/>
          </a:xfrm>
        </p:spPr>
        <p:txBody>
          <a:bodyPr>
            <a:normAutofit fontScale="92500"/>
          </a:bodyPr>
          <a:lstStyle/>
          <a:p>
            <a:pPr marL="114300" indent="0">
              <a:lnSpc>
                <a:spcPct val="90000"/>
              </a:lnSpc>
              <a:spcBef>
                <a:spcPts val="600"/>
              </a:spcBef>
              <a:spcAft>
                <a:spcPts val="600"/>
              </a:spcAft>
              <a:buNone/>
            </a:pPr>
            <a:r>
              <a:rPr lang="en-US" sz="2400" b="1" dirty="0"/>
              <a:t>Design:</a:t>
            </a:r>
          </a:p>
          <a:p>
            <a:pPr marL="571500" indent="-457200">
              <a:lnSpc>
                <a:spcPct val="90000"/>
              </a:lnSpc>
              <a:spcBef>
                <a:spcPts val="600"/>
              </a:spcBef>
              <a:spcAft>
                <a:spcPts val="600"/>
              </a:spcAft>
              <a:buFont typeface="Wingdings" panose="05000000000000000000" pitchFamily="2" charset="2"/>
              <a:buChar char="Ø"/>
            </a:pPr>
            <a:r>
              <a:rPr lang="en-US" sz="2400" dirty="0"/>
              <a:t>Does the proposed project design meet the regional transmission need consistent with the project as defined in the Regional Plan?</a:t>
            </a:r>
          </a:p>
          <a:p>
            <a:pPr marL="571500" indent="-457200">
              <a:lnSpc>
                <a:spcPct val="90000"/>
              </a:lnSpc>
              <a:spcBef>
                <a:spcPts val="600"/>
              </a:spcBef>
              <a:spcAft>
                <a:spcPts val="600"/>
              </a:spcAft>
              <a:buFont typeface="Wingdings" panose="05000000000000000000" pitchFamily="2" charset="2"/>
              <a:buChar char="Ø"/>
            </a:pPr>
            <a:r>
              <a:rPr lang="en-US" sz="2400" dirty="0"/>
              <a:t>Does the proposed project design satisfy all applicable reliability standards and criteria (e.g. NERC, WECC, beneficiary)</a:t>
            </a:r>
          </a:p>
          <a:p>
            <a:pPr marL="571500" indent="-457200">
              <a:lnSpc>
                <a:spcPct val="90000"/>
              </a:lnSpc>
              <a:spcBef>
                <a:spcPts val="600"/>
              </a:spcBef>
              <a:spcAft>
                <a:spcPts val="600"/>
              </a:spcAft>
              <a:buFont typeface="Wingdings" panose="05000000000000000000" pitchFamily="2" charset="2"/>
              <a:buChar char="Ø"/>
            </a:pPr>
            <a:r>
              <a:rPr lang="en-US" sz="2400" dirty="0"/>
              <a:t>Criteria considered will include:</a:t>
            </a:r>
          </a:p>
          <a:p>
            <a:pPr lvl="2">
              <a:lnSpc>
                <a:spcPct val="90000"/>
              </a:lnSpc>
              <a:spcBef>
                <a:spcPts val="600"/>
              </a:spcBef>
              <a:spcAft>
                <a:spcPts val="600"/>
              </a:spcAft>
              <a:buFont typeface="Wingdings" panose="05000000000000000000" pitchFamily="2" charset="2"/>
              <a:buChar char="Ø"/>
            </a:pPr>
            <a:r>
              <a:rPr lang="en-US" sz="1800" dirty="0"/>
              <a:t>Detailed proposed project description and route </a:t>
            </a:r>
            <a:endParaRPr lang="en-US" sz="1800" dirty="0">
              <a:solidFill>
                <a:srgbClr val="FF0000"/>
              </a:solidFill>
            </a:endParaRPr>
          </a:p>
          <a:p>
            <a:pPr lvl="2">
              <a:lnSpc>
                <a:spcPct val="90000"/>
              </a:lnSpc>
              <a:spcBef>
                <a:spcPts val="600"/>
              </a:spcBef>
              <a:spcAft>
                <a:spcPts val="600"/>
              </a:spcAft>
              <a:buFont typeface="Wingdings" panose="05000000000000000000" pitchFamily="2" charset="2"/>
              <a:buChar char="Ø"/>
            </a:pPr>
            <a:r>
              <a:rPr lang="en-US" sz="1800" dirty="0"/>
              <a:t>Design parameters</a:t>
            </a:r>
          </a:p>
          <a:p>
            <a:pPr lvl="3">
              <a:lnSpc>
                <a:spcPct val="90000"/>
              </a:lnSpc>
              <a:spcBef>
                <a:spcPts val="600"/>
              </a:spcBef>
              <a:spcAft>
                <a:spcPts val="600"/>
              </a:spcAft>
              <a:buFont typeface="Wingdings" panose="05000000000000000000" pitchFamily="2" charset="2"/>
              <a:buChar char="Ø"/>
            </a:pPr>
            <a:r>
              <a:rPr lang="en-US" sz="1700" dirty="0"/>
              <a:t>Design alternatives considered to facilities/equipment </a:t>
            </a:r>
            <a:r>
              <a:rPr lang="en-US" sz="1500" i="1" dirty="0"/>
              <a:t>                                      </a:t>
            </a:r>
          </a:p>
          <a:p>
            <a:pPr lvl="2">
              <a:lnSpc>
                <a:spcPct val="90000"/>
              </a:lnSpc>
              <a:spcBef>
                <a:spcPts val="600"/>
              </a:spcBef>
              <a:spcAft>
                <a:spcPts val="600"/>
              </a:spcAft>
              <a:buFont typeface="Wingdings" panose="05000000000000000000" pitchFamily="2" charset="2"/>
              <a:buChar char="Ø"/>
            </a:pPr>
            <a:r>
              <a:rPr lang="en-US" sz="1800" dirty="0"/>
              <a:t>Design life of equipment and facilities</a:t>
            </a:r>
            <a:endParaRPr lang="en-US" sz="1800" dirty="0">
              <a:solidFill>
                <a:srgbClr val="FF0000"/>
              </a:solidFill>
            </a:endParaRP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11</a:t>
            </a:fld>
            <a:endParaRPr lang="en-US" dirty="0"/>
          </a:p>
        </p:txBody>
      </p:sp>
    </p:spTree>
    <p:extLst>
      <p:ext uri="{BB962C8B-B14F-4D97-AF65-F5344CB8AC3E}">
        <p14:creationId xmlns:p14="http://schemas.microsoft.com/office/powerpoint/2010/main" val="3260107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a:t>
            </a:r>
            <a:endParaRPr lang="en-US" sz="2800" i="1" dirty="0"/>
          </a:p>
        </p:txBody>
      </p:sp>
      <p:sp>
        <p:nvSpPr>
          <p:cNvPr id="11" name="Content Placeholder 10"/>
          <p:cNvSpPr>
            <a:spLocks noGrp="1"/>
          </p:cNvSpPr>
          <p:nvPr>
            <p:ph idx="1"/>
          </p:nvPr>
        </p:nvSpPr>
        <p:spPr>
          <a:xfrm>
            <a:off x="342900" y="2514600"/>
            <a:ext cx="8458200" cy="4343400"/>
          </a:xfrm>
        </p:spPr>
        <p:txBody>
          <a:bodyPr>
            <a:normAutofit fontScale="62500" lnSpcReduction="20000"/>
          </a:bodyPr>
          <a:lstStyle/>
          <a:p>
            <a:pPr marL="114300" indent="0">
              <a:lnSpc>
                <a:spcPct val="90000"/>
              </a:lnSpc>
              <a:spcBef>
                <a:spcPts val="600"/>
              </a:spcBef>
              <a:spcAft>
                <a:spcPts val="600"/>
              </a:spcAft>
              <a:buNone/>
            </a:pPr>
            <a:r>
              <a:rPr lang="en-US" b="1" dirty="0"/>
              <a:t>Development of Project and Construction:</a:t>
            </a:r>
          </a:p>
          <a:p>
            <a:pPr marL="971550" lvl="1" indent="-457200">
              <a:lnSpc>
                <a:spcPct val="90000"/>
              </a:lnSpc>
              <a:spcBef>
                <a:spcPts val="600"/>
              </a:spcBef>
              <a:spcAft>
                <a:spcPts val="600"/>
              </a:spcAft>
              <a:buFont typeface="Wingdings" panose="05000000000000000000" pitchFamily="2" charset="2"/>
              <a:buChar char="Ø"/>
            </a:pPr>
            <a:r>
              <a:rPr lang="en-US" dirty="0"/>
              <a:t>Has the Eligible Developer demonstrated that it has assembled, or has plans to assemble a sufficiently-sized team with the manpower, equipment, knowledge and skill required to license, design, engineer, procure material and equipment, site and route, acquire Right-of- Way (ROW), project manage, and construct the project such that the completion of the project is consistent with the need date identified in the Regional Plan?</a:t>
            </a:r>
          </a:p>
          <a:p>
            <a:pPr marL="971550" lvl="1" indent="-457200">
              <a:lnSpc>
                <a:spcPct val="90000"/>
              </a:lnSpc>
              <a:spcBef>
                <a:spcPts val="600"/>
              </a:spcBef>
              <a:spcAft>
                <a:spcPts val="600"/>
              </a:spcAft>
              <a:buFont typeface="Wingdings" panose="05000000000000000000" pitchFamily="2" charset="2"/>
              <a:buChar char="Ø"/>
            </a:pPr>
            <a:r>
              <a:rPr lang="en-US" dirty="0"/>
              <a:t>Does the Eligible Developer and its team meet applicable state requirements and/or beneficiary policies related to diversity?</a:t>
            </a:r>
          </a:p>
          <a:p>
            <a:pPr marL="971550" lvl="1" indent="-457200">
              <a:lnSpc>
                <a:spcPct val="90000"/>
              </a:lnSpc>
              <a:spcBef>
                <a:spcPts val="600"/>
              </a:spcBef>
              <a:spcAft>
                <a:spcPts val="600"/>
              </a:spcAft>
              <a:buFont typeface="Wingdings" panose="05000000000000000000" pitchFamily="2" charset="2"/>
              <a:buChar char="Ø"/>
            </a:pPr>
            <a:r>
              <a:rPr lang="en-US" dirty="0"/>
              <a:t>Criteria considered will include:</a:t>
            </a:r>
          </a:p>
          <a:p>
            <a:pPr marL="1371600" lvl="2" indent="-457200">
              <a:lnSpc>
                <a:spcPct val="90000"/>
              </a:lnSpc>
              <a:spcBef>
                <a:spcPts val="600"/>
              </a:spcBef>
              <a:spcAft>
                <a:spcPts val="600"/>
              </a:spcAft>
              <a:buFont typeface="Wingdings" panose="05000000000000000000" pitchFamily="2" charset="2"/>
              <a:buChar char="Ø"/>
            </a:pPr>
            <a:r>
              <a:rPr lang="en-US" dirty="0"/>
              <a:t>Detailed staff and third-party contractor strength (including relevant experience and capabilities) proposed for the development and construction of the project (proof of definitive agreements with third-party contractors is required)</a:t>
            </a:r>
          </a:p>
          <a:p>
            <a:pPr marL="1371600" lvl="2" indent="-457200">
              <a:lnSpc>
                <a:spcPct val="90000"/>
              </a:lnSpc>
              <a:spcBef>
                <a:spcPts val="600"/>
              </a:spcBef>
              <a:spcAft>
                <a:spcPts val="600"/>
              </a:spcAft>
              <a:buFont typeface="Wingdings" panose="05000000000000000000" pitchFamily="2" charset="2"/>
              <a:buChar char="Ø"/>
            </a:pPr>
            <a:r>
              <a:rPr lang="en-US" dirty="0"/>
              <a:t>Detailed project development and construction plan (see next slide)</a:t>
            </a:r>
          </a:p>
          <a:p>
            <a:pPr marL="1371600" lvl="2" indent="-457200">
              <a:lnSpc>
                <a:spcPct val="90000"/>
              </a:lnSpc>
              <a:spcBef>
                <a:spcPts val="600"/>
              </a:spcBef>
              <a:spcAft>
                <a:spcPts val="600"/>
              </a:spcAft>
              <a:buFont typeface="Wingdings" panose="05000000000000000000" pitchFamily="2" charset="2"/>
              <a:buChar char="Ø"/>
            </a:pPr>
            <a:r>
              <a:rPr lang="en-US" dirty="0"/>
              <a:t>Proposed schedule for development and completion of the project </a:t>
            </a:r>
          </a:p>
          <a:p>
            <a:pPr marL="914400" lvl="2" indent="0">
              <a:lnSpc>
                <a:spcPct val="90000"/>
              </a:lnSpc>
              <a:spcBef>
                <a:spcPts val="600"/>
              </a:spcBef>
              <a:spcAft>
                <a:spcPts val="600"/>
              </a:spcAft>
              <a:buNone/>
            </a:pPr>
            <a:endParaRPr lang="en-US" dirty="0"/>
          </a:p>
          <a:p>
            <a:pPr marL="1371600" lvl="2" indent="-457200">
              <a:lnSpc>
                <a:spcPct val="90000"/>
              </a:lnSpc>
              <a:spcBef>
                <a:spcPts val="600"/>
              </a:spcBef>
              <a:spcAft>
                <a:spcPts val="600"/>
              </a:spcAft>
              <a:buFont typeface="Wingdings" panose="05000000000000000000" pitchFamily="2" charset="2"/>
              <a:buChar char="Ø"/>
            </a:pPr>
            <a:endParaRPr lang="en-US" dirty="0"/>
          </a:p>
          <a:p>
            <a:pPr marL="1371600" lvl="2" indent="-457200">
              <a:lnSpc>
                <a:spcPct val="90000"/>
              </a:lnSpc>
              <a:spcBef>
                <a:spcPts val="600"/>
              </a:spcBef>
              <a:spcAft>
                <a:spcPts val="600"/>
              </a:spcAft>
              <a:buFont typeface="Wingdings" panose="05000000000000000000" pitchFamily="2" charset="2"/>
              <a:buChar char="Ø"/>
            </a:pPr>
            <a:endParaRPr lang="en-US" dirty="0"/>
          </a:p>
          <a:p>
            <a:pPr marL="971550" lvl="1" indent="-457200">
              <a:lnSpc>
                <a:spcPct val="90000"/>
              </a:lnSpc>
              <a:spcBef>
                <a:spcPts val="600"/>
              </a:spcBef>
              <a:spcAft>
                <a:spcPts val="600"/>
              </a:spcAft>
              <a:buFont typeface="Wingdings" panose="05000000000000000000" pitchFamily="2" charset="2"/>
              <a:buChar char="Ø"/>
            </a:pPr>
            <a:endParaRPr lang="en-US" dirty="0"/>
          </a:p>
          <a:p>
            <a:pPr marL="514350" lvl="1" indent="0">
              <a:lnSpc>
                <a:spcPct val="90000"/>
              </a:lnSpc>
              <a:spcBef>
                <a:spcPts val="600"/>
              </a:spcBef>
              <a:spcAft>
                <a:spcPts val="600"/>
              </a:spcAft>
              <a:buNone/>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12</a:t>
            </a:fld>
            <a:endParaRPr lang="en-US" dirty="0"/>
          </a:p>
        </p:txBody>
      </p:sp>
    </p:spTree>
    <p:extLst>
      <p:ext uri="{BB962C8B-B14F-4D97-AF65-F5344CB8AC3E}">
        <p14:creationId xmlns:p14="http://schemas.microsoft.com/office/powerpoint/2010/main" val="4188630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a:t>
            </a:r>
            <a:endParaRPr lang="en-US" sz="2800" i="1" dirty="0"/>
          </a:p>
        </p:txBody>
      </p:sp>
      <p:sp>
        <p:nvSpPr>
          <p:cNvPr id="11" name="Content Placeholder 10"/>
          <p:cNvSpPr>
            <a:spLocks noGrp="1"/>
          </p:cNvSpPr>
          <p:nvPr>
            <p:ph idx="1"/>
          </p:nvPr>
        </p:nvSpPr>
        <p:spPr>
          <a:xfrm>
            <a:off x="342900" y="2514600"/>
            <a:ext cx="8458200" cy="4572000"/>
          </a:xfrm>
        </p:spPr>
        <p:txBody>
          <a:bodyPr>
            <a:normAutofit fontScale="55000" lnSpcReduction="20000"/>
          </a:bodyPr>
          <a:lstStyle/>
          <a:p>
            <a:pPr marL="114300" indent="0">
              <a:lnSpc>
                <a:spcPct val="90000"/>
              </a:lnSpc>
              <a:spcBef>
                <a:spcPts val="600"/>
              </a:spcBef>
              <a:spcAft>
                <a:spcPts val="600"/>
              </a:spcAft>
              <a:buNone/>
            </a:pPr>
            <a:r>
              <a:rPr lang="en-US" b="1" dirty="0"/>
              <a:t>Development of Project and Construction</a:t>
            </a:r>
            <a:r>
              <a:rPr lang="en-US" dirty="0"/>
              <a:t>, continued:</a:t>
            </a:r>
          </a:p>
          <a:p>
            <a:pPr marL="971550" lvl="1" indent="-457200">
              <a:lnSpc>
                <a:spcPct val="90000"/>
              </a:lnSpc>
              <a:spcBef>
                <a:spcPts val="600"/>
              </a:spcBef>
              <a:spcAft>
                <a:spcPts val="600"/>
              </a:spcAft>
              <a:buFont typeface="Wingdings" panose="05000000000000000000" pitchFamily="2" charset="2"/>
              <a:buChar char="Ø"/>
            </a:pPr>
            <a:r>
              <a:rPr lang="en-US" dirty="0"/>
              <a:t>Detailed project development and construction plan should address the following areas: </a:t>
            </a:r>
          </a:p>
          <a:p>
            <a:pPr marL="1371600" lvl="2" indent="-457200">
              <a:lnSpc>
                <a:spcPct val="90000"/>
              </a:lnSpc>
              <a:spcBef>
                <a:spcPts val="600"/>
              </a:spcBef>
              <a:spcAft>
                <a:spcPts val="600"/>
              </a:spcAft>
              <a:buFont typeface="Wingdings" panose="05000000000000000000" pitchFamily="2" charset="2"/>
              <a:buChar char="Ø"/>
            </a:pPr>
            <a:r>
              <a:rPr lang="en-US" dirty="0"/>
              <a:t>Capital procurement for project funding</a:t>
            </a:r>
          </a:p>
          <a:p>
            <a:pPr marL="1371600" lvl="2" indent="-457200">
              <a:lnSpc>
                <a:spcPct val="90000"/>
              </a:lnSpc>
              <a:spcBef>
                <a:spcPts val="600"/>
              </a:spcBef>
              <a:spcAft>
                <a:spcPts val="600"/>
              </a:spcAft>
              <a:buFont typeface="Wingdings" panose="05000000000000000000" pitchFamily="2" charset="2"/>
              <a:buChar char="Ø"/>
            </a:pPr>
            <a:r>
              <a:rPr lang="en-US" dirty="0"/>
              <a:t>Project management (including cost and schedule control)</a:t>
            </a:r>
          </a:p>
          <a:p>
            <a:pPr marL="1371600" lvl="2" indent="-457200">
              <a:lnSpc>
                <a:spcPct val="90000"/>
              </a:lnSpc>
              <a:spcBef>
                <a:spcPts val="600"/>
              </a:spcBef>
              <a:spcAft>
                <a:spcPts val="600"/>
              </a:spcAft>
              <a:buFont typeface="Wingdings" panose="05000000000000000000" pitchFamily="2" charset="2"/>
              <a:buChar char="Ø"/>
            </a:pPr>
            <a:r>
              <a:rPr lang="en-US" dirty="0"/>
              <a:t>Transmission line routing studies and/or substation siting studies</a:t>
            </a:r>
          </a:p>
          <a:p>
            <a:pPr marL="1371600" lvl="2" indent="-457200">
              <a:lnSpc>
                <a:spcPct val="90000"/>
              </a:lnSpc>
              <a:spcBef>
                <a:spcPts val="600"/>
              </a:spcBef>
              <a:spcAft>
                <a:spcPts val="600"/>
              </a:spcAft>
              <a:buFont typeface="Wingdings" panose="05000000000000000000" pitchFamily="2" charset="2"/>
              <a:buChar char="Ø"/>
            </a:pPr>
            <a:r>
              <a:rPr lang="en-US" dirty="0"/>
              <a:t>Regulatory permitting (state and federal) including preparation, filing, legal support, and testimony.</a:t>
            </a:r>
            <a:endParaRPr lang="en-US" sz="4400" dirty="0"/>
          </a:p>
          <a:p>
            <a:pPr marL="1371600" lvl="2" indent="-457200">
              <a:lnSpc>
                <a:spcPct val="90000"/>
              </a:lnSpc>
              <a:spcBef>
                <a:spcPts val="600"/>
              </a:spcBef>
              <a:spcAft>
                <a:spcPts val="600"/>
              </a:spcAft>
              <a:buFont typeface="Wingdings" panose="05000000000000000000" pitchFamily="2" charset="2"/>
              <a:buChar char="Ø"/>
            </a:pPr>
            <a:r>
              <a:rPr lang="en-US" dirty="0"/>
              <a:t>Right-of-way and other real estate acquisition abilities, including procedures and historic practices exhibiting sound ROW and land management, particularly as it relates to siting or routing transmission facilities through environmentally sensitive areas and mitigation thereof.</a:t>
            </a:r>
            <a:endParaRPr lang="en-US" sz="4400" dirty="0"/>
          </a:p>
          <a:p>
            <a:pPr marL="1371600" lvl="2" indent="-457200">
              <a:lnSpc>
                <a:spcPct val="90000"/>
              </a:lnSpc>
              <a:spcBef>
                <a:spcPts val="600"/>
              </a:spcBef>
              <a:spcAft>
                <a:spcPts val="600"/>
              </a:spcAft>
              <a:buFont typeface="Wingdings" panose="05000000000000000000" pitchFamily="2" charset="2"/>
              <a:buChar char="Ø"/>
            </a:pPr>
            <a:r>
              <a:rPr lang="en-US" dirty="0"/>
              <a:t>Preliminary engineering, design, and land surveying for regulatory filing and routing study support</a:t>
            </a:r>
            <a:endParaRPr lang="en-US" sz="4400" dirty="0"/>
          </a:p>
          <a:p>
            <a:pPr marL="1371600" lvl="2" indent="-457200">
              <a:lnSpc>
                <a:spcPct val="90000"/>
              </a:lnSpc>
              <a:spcBef>
                <a:spcPts val="600"/>
              </a:spcBef>
              <a:spcAft>
                <a:spcPts val="600"/>
              </a:spcAft>
              <a:buFont typeface="Wingdings" panose="05000000000000000000" pitchFamily="2" charset="2"/>
              <a:buChar char="Ø"/>
            </a:pPr>
            <a:r>
              <a:rPr lang="en-US" dirty="0"/>
              <a:t>Detailed engineering, design, and land surveying for the final design package</a:t>
            </a:r>
            <a:endParaRPr lang="en-US" sz="4400" dirty="0"/>
          </a:p>
          <a:p>
            <a:pPr marL="1371600" lvl="2" indent="-457200">
              <a:lnSpc>
                <a:spcPct val="90000"/>
              </a:lnSpc>
              <a:spcBef>
                <a:spcPts val="600"/>
              </a:spcBef>
              <a:spcAft>
                <a:spcPts val="600"/>
              </a:spcAft>
              <a:buFont typeface="Wingdings" panose="05000000000000000000" pitchFamily="2" charset="2"/>
              <a:buChar char="Ø"/>
            </a:pPr>
            <a:r>
              <a:rPr lang="en-US" dirty="0"/>
              <a:t>Material Bidding and Procurement</a:t>
            </a:r>
            <a:endParaRPr lang="en-US" sz="4400" dirty="0"/>
          </a:p>
          <a:p>
            <a:pPr marL="1371600" lvl="2" indent="-457200">
              <a:lnSpc>
                <a:spcPct val="90000"/>
              </a:lnSpc>
              <a:spcBef>
                <a:spcPts val="600"/>
              </a:spcBef>
              <a:spcAft>
                <a:spcPts val="600"/>
              </a:spcAft>
              <a:buFont typeface="Wingdings" panose="05000000000000000000" pitchFamily="2" charset="2"/>
              <a:buChar char="Ø"/>
            </a:pPr>
            <a:r>
              <a:rPr lang="en-US" dirty="0"/>
              <a:t>Construction </a:t>
            </a:r>
          </a:p>
          <a:p>
            <a:pPr marL="1371600" lvl="2" indent="-457200">
              <a:lnSpc>
                <a:spcPct val="90000"/>
              </a:lnSpc>
              <a:spcBef>
                <a:spcPts val="600"/>
              </a:spcBef>
              <a:spcAft>
                <a:spcPts val="600"/>
              </a:spcAft>
              <a:buFont typeface="Wingdings" panose="05000000000000000000" pitchFamily="2" charset="2"/>
              <a:buChar char="Ø"/>
            </a:pPr>
            <a:r>
              <a:rPr lang="en-US" dirty="0"/>
              <a:t>Commissioning and Testing</a:t>
            </a:r>
          </a:p>
          <a:p>
            <a:pPr marL="914400" lvl="2" indent="0">
              <a:lnSpc>
                <a:spcPct val="90000"/>
              </a:lnSpc>
              <a:spcBef>
                <a:spcPts val="600"/>
              </a:spcBef>
              <a:spcAft>
                <a:spcPts val="600"/>
              </a:spcAft>
              <a:buNone/>
            </a:pPr>
            <a:r>
              <a:rPr lang="en-US" dirty="0"/>
              <a:t>*Schedule and budget for individual items should be a provided</a:t>
            </a:r>
          </a:p>
          <a:p>
            <a:pPr marL="914400" lvl="2" indent="0">
              <a:lnSpc>
                <a:spcPct val="90000"/>
              </a:lnSpc>
              <a:spcBef>
                <a:spcPts val="600"/>
              </a:spcBef>
              <a:spcAft>
                <a:spcPts val="600"/>
              </a:spcAft>
              <a:buNone/>
            </a:pPr>
            <a:r>
              <a:rPr lang="en-US" dirty="0"/>
              <a:t>**References to pre-existing procedures and practices should be provided</a:t>
            </a:r>
          </a:p>
          <a:p>
            <a:pPr marL="971550" lvl="1" indent="-457200">
              <a:lnSpc>
                <a:spcPct val="90000"/>
              </a:lnSpc>
              <a:spcBef>
                <a:spcPts val="600"/>
              </a:spcBef>
              <a:spcAft>
                <a:spcPts val="600"/>
              </a:spcAft>
              <a:buFont typeface="Wingdings" panose="05000000000000000000" pitchFamily="2" charset="2"/>
              <a:buChar char="Ø"/>
            </a:pPr>
            <a:endParaRPr lang="en-US" dirty="0"/>
          </a:p>
          <a:p>
            <a:pPr marL="514350" lvl="1" indent="0">
              <a:lnSpc>
                <a:spcPct val="90000"/>
              </a:lnSpc>
              <a:spcBef>
                <a:spcPts val="600"/>
              </a:spcBef>
              <a:spcAft>
                <a:spcPts val="600"/>
              </a:spcAft>
              <a:buNone/>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13</a:t>
            </a:fld>
            <a:endParaRPr lang="en-US" dirty="0"/>
          </a:p>
        </p:txBody>
      </p:sp>
    </p:spTree>
    <p:extLst>
      <p:ext uri="{BB962C8B-B14F-4D97-AF65-F5344CB8AC3E}">
        <p14:creationId xmlns:p14="http://schemas.microsoft.com/office/powerpoint/2010/main" val="3916376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a:t>
            </a:r>
            <a:endParaRPr lang="en-US" sz="2800" i="1" dirty="0"/>
          </a:p>
        </p:txBody>
      </p:sp>
      <p:sp>
        <p:nvSpPr>
          <p:cNvPr id="11" name="Content Placeholder 10"/>
          <p:cNvSpPr>
            <a:spLocks noGrp="1"/>
          </p:cNvSpPr>
          <p:nvPr>
            <p:ph idx="1"/>
          </p:nvPr>
        </p:nvSpPr>
        <p:spPr>
          <a:xfrm>
            <a:off x="342900" y="2514600"/>
            <a:ext cx="8458200" cy="4206876"/>
          </a:xfrm>
        </p:spPr>
        <p:txBody>
          <a:bodyPr>
            <a:normAutofit fontScale="92500"/>
          </a:bodyPr>
          <a:lstStyle/>
          <a:p>
            <a:pPr marL="114300" indent="0">
              <a:lnSpc>
                <a:spcPct val="90000"/>
              </a:lnSpc>
              <a:spcBef>
                <a:spcPts val="600"/>
              </a:spcBef>
              <a:spcAft>
                <a:spcPts val="600"/>
              </a:spcAft>
              <a:buNone/>
            </a:pPr>
            <a:r>
              <a:rPr lang="en-US" sz="2400" b="1" dirty="0"/>
              <a:t>Operations and Maintenance: </a:t>
            </a:r>
          </a:p>
          <a:p>
            <a:pPr marL="971550" lvl="1" indent="-457200">
              <a:lnSpc>
                <a:spcPct val="90000"/>
              </a:lnSpc>
              <a:spcBef>
                <a:spcPts val="600"/>
              </a:spcBef>
              <a:spcAft>
                <a:spcPts val="600"/>
              </a:spcAft>
              <a:buFont typeface="Wingdings" panose="05000000000000000000" pitchFamily="2" charset="2"/>
              <a:buChar char="Ø"/>
            </a:pPr>
            <a:r>
              <a:rPr lang="en-US" sz="2400" dirty="0"/>
              <a:t>Has the Eligible Developer demonstrated that it is capable to undertake the operation and maintenance of the project?</a:t>
            </a:r>
          </a:p>
          <a:p>
            <a:pPr marL="971550" lvl="1" indent="-457200">
              <a:lnSpc>
                <a:spcPct val="90000"/>
              </a:lnSpc>
              <a:spcBef>
                <a:spcPts val="600"/>
              </a:spcBef>
              <a:spcAft>
                <a:spcPts val="600"/>
              </a:spcAft>
              <a:buFont typeface="Wingdings" panose="05000000000000000000" pitchFamily="2" charset="2"/>
              <a:buChar char="Ø"/>
            </a:pPr>
            <a:r>
              <a:rPr lang="en-US" sz="2400" dirty="0"/>
              <a:t>Criteria considered will include:</a:t>
            </a:r>
          </a:p>
          <a:p>
            <a:pPr marL="1371600" lvl="2" indent="-457200">
              <a:lnSpc>
                <a:spcPct val="90000"/>
              </a:lnSpc>
              <a:spcBef>
                <a:spcPts val="600"/>
              </a:spcBef>
              <a:spcAft>
                <a:spcPts val="600"/>
              </a:spcAft>
              <a:buFont typeface="Wingdings" panose="05000000000000000000" pitchFamily="2" charset="2"/>
              <a:buChar char="Ø"/>
            </a:pPr>
            <a:r>
              <a:rPr lang="en-US" sz="2200" dirty="0"/>
              <a:t>Capabilities and plan for project operations</a:t>
            </a:r>
          </a:p>
          <a:p>
            <a:pPr marL="1371600" lvl="2" indent="-457200">
              <a:lnSpc>
                <a:spcPct val="90000"/>
              </a:lnSpc>
              <a:spcBef>
                <a:spcPts val="600"/>
              </a:spcBef>
              <a:spcAft>
                <a:spcPts val="600"/>
              </a:spcAft>
              <a:buFont typeface="Wingdings" panose="05000000000000000000" pitchFamily="2" charset="2"/>
              <a:buChar char="Ø"/>
            </a:pPr>
            <a:r>
              <a:rPr lang="en-US" sz="2200" dirty="0"/>
              <a:t>Capabilities and plan for project maintenance (including  staffing, equipment, crew training, and facilities)</a:t>
            </a:r>
          </a:p>
          <a:p>
            <a:pPr marL="1371600" lvl="2" indent="-457200">
              <a:lnSpc>
                <a:spcPct val="90000"/>
              </a:lnSpc>
              <a:spcBef>
                <a:spcPts val="600"/>
              </a:spcBef>
              <a:spcAft>
                <a:spcPts val="600"/>
              </a:spcAft>
              <a:buFont typeface="Wingdings" panose="05000000000000000000" pitchFamily="2" charset="2"/>
              <a:buChar char="Ø"/>
            </a:pPr>
            <a:r>
              <a:rPr lang="en-US" sz="2200" dirty="0"/>
              <a:t>Security program and plan</a:t>
            </a:r>
          </a:p>
          <a:p>
            <a:pPr marL="1371600" lvl="2" indent="-457200">
              <a:lnSpc>
                <a:spcPct val="90000"/>
              </a:lnSpc>
              <a:spcBef>
                <a:spcPts val="600"/>
              </a:spcBef>
              <a:spcAft>
                <a:spcPts val="600"/>
              </a:spcAft>
              <a:buFont typeface="Wingdings" panose="05000000000000000000" pitchFamily="2" charset="2"/>
              <a:buChar char="Ø"/>
            </a:pPr>
            <a:r>
              <a:rPr lang="en-US" sz="2200" dirty="0"/>
              <a:t>Storm/outage response plan</a:t>
            </a:r>
          </a:p>
          <a:p>
            <a:pPr marL="1371600" lvl="2" indent="-457200">
              <a:lnSpc>
                <a:spcPct val="90000"/>
              </a:lnSpc>
              <a:spcBef>
                <a:spcPts val="600"/>
              </a:spcBef>
              <a:spcAft>
                <a:spcPts val="600"/>
              </a:spcAft>
              <a:buFont typeface="Wingdings" panose="05000000000000000000" pitchFamily="2" charset="2"/>
              <a:buChar char="Ø"/>
            </a:pPr>
            <a:r>
              <a:rPr lang="en-US" sz="2200" dirty="0"/>
              <a:t>Safety program</a:t>
            </a:r>
          </a:p>
          <a:p>
            <a:pPr lvl="2"/>
            <a:endParaRPr lang="en-US" dirty="0"/>
          </a:p>
          <a:p>
            <a:pPr marL="971550" lvl="1" indent="-457200">
              <a:lnSpc>
                <a:spcPct val="90000"/>
              </a:lnSpc>
              <a:spcBef>
                <a:spcPts val="600"/>
              </a:spcBef>
              <a:spcAft>
                <a:spcPts val="600"/>
              </a:spcAft>
              <a:buFont typeface="Wingdings" panose="05000000000000000000" pitchFamily="2" charset="2"/>
              <a:buChar char="Ø"/>
            </a:pPr>
            <a:endParaRPr lang="en-US" dirty="0"/>
          </a:p>
          <a:p>
            <a:pPr marL="514350" lvl="1" indent="0">
              <a:lnSpc>
                <a:spcPct val="90000"/>
              </a:lnSpc>
              <a:spcBef>
                <a:spcPts val="600"/>
              </a:spcBef>
              <a:spcAft>
                <a:spcPts val="600"/>
              </a:spcAft>
              <a:buNone/>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14</a:t>
            </a:fld>
            <a:endParaRPr lang="en-US" dirty="0"/>
          </a:p>
        </p:txBody>
      </p:sp>
    </p:spTree>
    <p:extLst>
      <p:ext uri="{BB962C8B-B14F-4D97-AF65-F5344CB8AC3E}">
        <p14:creationId xmlns:p14="http://schemas.microsoft.com/office/powerpoint/2010/main" val="1301168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a:t>
            </a:r>
            <a:endParaRPr lang="en-US" sz="2800" i="1" dirty="0"/>
          </a:p>
        </p:txBody>
      </p:sp>
      <p:sp>
        <p:nvSpPr>
          <p:cNvPr id="11" name="Content Placeholder 10"/>
          <p:cNvSpPr>
            <a:spLocks noGrp="1"/>
          </p:cNvSpPr>
          <p:nvPr>
            <p:ph idx="1"/>
          </p:nvPr>
        </p:nvSpPr>
        <p:spPr>
          <a:xfrm>
            <a:off x="342900" y="2514600"/>
            <a:ext cx="8458200" cy="4206876"/>
          </a:xfrm>
        </p:spPr>
        <p:txBody>
          <a:bodyPr>
            <a:normAutofit/>
          </a:bodyPr>
          <a:lstStyle/>
          <a:p>
            <a:pPr marL="114300" indent="0">
              <a:lnSpc>
                <a:spcPct val="90000"/>
              </a:lnSpc>
              <a:spcBef>
                <a:spcPts val="600"/>
              </a:spcBef>
              <a:spcAft>
                <a:spcPts val="600"/>
              </a:spcAft>
              <a:buNone/>
            </a:pPr>
            <a:r>
              <a:rPr lang="en-US" sz="2400" b="1" dirty="0"/>
              <a:t>Financing:</a:t>
            </a:r>
          </a:p>
          <a:p>
            <a:pPr marL="971550" lvl="1" indent="-457200">
              <a:lnSpc>
                <a:spcPct val="90000"/>
              </a:lnSpc>
              <a:spcBef>
                <a:spcPts val="600"/>
              </a:spcBef>
              <a:spcAft>
                <a:spcPts val="600"/>
              </a:spcAft>
              <a:buFont typeface="Wingdings" panose="05000000000000000000" pitchFamily="2" charset="2"/>
              <a:buChar char="Ø"/>
            </a:pPr>
            <a:r>
              <a:rPr lang="en-US" sz="2200" dirty="0"/>
              <a:t>Has the Eligible Developer demonstrated that it has sufficient financial resources to develop, build, operate and maintain the project?</a:t>
            </a:r>
          </a:p>
          <a:p>
            <a:pPr marL="971550" lvl="1" indent="-457200">
              <a:lnSpc>
                <a:spcPct val="90000"/>
              </a:lnSpc>
              <a:spcBef>
                <a:spcPts val="600"/>
              </a:spcBef>
              <a:spcAft>
                <a:spcPts val="600"/>
              </a:spcAft>
              <a:buFont typeface="Wingdings" panose="05000000000000000000" pitchFamily="2" charset="2"/>
              <a:buChar char="Ø"/>
            </a:pPr>
            <a:r>
              <a:rPr lang="en-US" sz="2200" dirty="0"/>
              <a:t>Criteria considered will include:</a:t>
            </a:r>
          </a:p>
          <a:p>
            <a:pPr marL="1371600" lvl="2" indent="-457200">
              <a:lnSpc>
                <a:spcPct val="90000"/>
              </a:lnSpc>
              <a:spcBef>
                <a:spcPts val="600"/>
              </a:spcBef>
              <a:spcAft>
                <a:spcPts val="600"/>
              </a:spcAft>
              <a:buFont typeface="Wingdings" panose="05000000000000000000" pitchFamily="2" charset="2"/>
              <a:buChar char="Ø"/>
            </a:pPr>
            <a:r>
              <a:rPr lang="en-US" sz="2000" dirty="0"/>
              <a:t>financing plan (sources debt and equity), including construction financing and long-term financing</a:t>
            </a:r>
          </a:p>
          <a:p>
            <a:pPr marL="1371600" lvl="2" indent="-457200">
              <a:lnSpc>
                <a:spcPct val="90000"/>
              </a:lnSpc>
              <a:spcBef>
                <a:spcPts val="600"/>
              </a:spcBef>
              <a:spcAft>
                <a:spcPts val="600"/>
              </a:spcAft>
              <a:buFont typeface="Wingdings" panose="05000000000000000000" pitchFamily="2" charset="2"/>
              <a:buChar char="Ø"/>
            </a:pPr>
            <a:r>
              <a:rPr lang="en-US" sz="2000" dirty="0"/>
              <a:t>ability to finance restoration/forced outages</a:t>
            </a:r>
          </a:p>
          <a:p>
            <a:pPr marL="1371600" lvl="2" indent="-457200">
              <a:lnSpc>
                <a:spcPct val="90000"/>
              </a:lnSpc>
              <a:spcBef>
                <a:spcPts val="600"/>
              </a:spcBef>
              <a:spcAft>
                <a:spcPts val="600"/>
              </a:spcAft>
              <a:buFont typeface="Wingdings" panose="05000000000000000000" pitchFamily="2" charset="2"/>
              <a:buChar char="Ø"/>
            </a:pPr>
            <a:r>
              <a:rPr lang="en-US" sz="2000" dirty="0"/>
              <a:t>credit ratings</a:t>
            </a:r>
          </a:p>
          <a:p>
            <a:pPr marL="1371600" lvl="2" indent="-457200">
              <a:lnSpc>
                <a:spcPct val="90000"/>
              </a:lnSpc>
              <a:spcBef>
                <a:spcPts val="600"/>
              </a:spcBef>
              <a:spcAft>
                <a:spcPts val="600"/>
              </a:spcAft>
              <a:buFont typeface="Wingdings" panose="05000000000000000000" pitchFamily="2" charset="2"/>
              <a:buChar char="Ø"/>
            </a:pPr>
            <a:r>
              <a:rPr lang="en-US" sz="2000" dirty="0"/>
              <a:t>financial statements</a:t>
            </a:r>
          </a:p>
          <a:p>
            <a:pPr marL="1371600" lvl="2" indent="-457200">
              <a:lnSpc>
                <a:spcPct val="90000"/>
              </a:lnSpc>
              <a:spcBef>
                <a:spcPts val="600"/>
              </a:spcBef>
              <a:spcAft>
                <a:spcPts val="600"/>
              </a:spcAft>
              <a:buFont typeface="Wingdings" panose="05000000000000000000" pitchFamily="2" charset="2"/>
              <a:buChar char="Ø"/>
            </a:pPr>
            <a:endParaRPr lang="en-US" dirty="0"/>
          </a:p>
          <a:p>
            <a:pPr marL="971550" lvl="1" indent="-457200">
              <a:lnSpc>
                <a:spcPct val="90000"/>
              </a:lnSpc>
              <a:spcBef>
                <a:spcPts val="600"/>
              </a:spcBef>
              <a:spcAft>
                <a:spcPts val="600"/>
              </a:spcAft>
              <a:buFont typeface="Wingdings" panose="05000000000000000000" pitchFamily="2" charset="2"/>
              <a:buChar char="Ø"/>
            </a:pPr>
            <a:endParaRPr lang="en-US" dirty="0"/>
          </a:p>
          <a:p>
            <a:pPr marL="514350" lvl="1" indent="0">
              <a:lnSpc>
                <a:spcPct val="90000"/>
              </a:lnSpc>
              <a:spcBef>
                <a:spcPts val="600"/>
              </a:spcBef>
              <a:spcAft>
                <a:spcPts val="600"/>
              </a:spcAft>
              <a:buNone/>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15</a:t>
            </a:fld>
            <a:endParaRPr lang="en-US" dirty="0"/>
          </a:p>
        </p:txBody>
      </p:sp>
    </p:spTree>
    <p:extLst>
      <p:ext uri="{BB962C8B-B14F-4D97-AF65-F5344CB8AC3E}">
        <p14:creationId xmlns:p14="http://schemas.microsoft.com/office/powerpoint/2010/main" val="709309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a:t>
            </a:r>
            <a:endParaRPr lang="en-US" sz="2800" i="1" dirty="0"/>
          </a:p>
        </p:txBody>
      </p:sp>
      <p:sp>
        <p:nvSpPr>
          <p:cNvPr id="11" name="Content Placeholder 10"/>
          <p:cNvSpPr>
            <a:spLocks noGrp="1"/>
          </p:cNvSpPr>
          <p:nvPr>
            <p:ph idx="1"/>
          </p:nvPr>
        </p:nvSpPr>
        <p:spPr>
          <a:xfrm>
            <a:off x="342900" y="2514599"/>
            <a:ext cx="8458200" cy="4114801"/>
          </a:xfrm>
        </p:spPr>
        <p:txBody>
          <a:bodyPr>
            <a:normAutofit fontScale="62500" lnSpcReduction="20000"/>
          </a:bodyPr>
          <a:lstStyle/>
          <a:p>
            <a:pPr marL="114300" indent="0">
              <a:lnSpc>
                <a:spcPct val="90000"/>
              </a:lnSpc>
              <a:spcBef>
                <a:spcPts val="600"/>
              </a:spcBef>
              <a:spcAft>
                <a:spcPts val="600"/>
              </a:spcAft>
              <a:buNone/>
            </a:pPr>
            <a:r>
              <a:rPr lang="en-US" b="1" dirty="0"/>
              <a:t>Cost: </a:t>
            </a:r>
          </a:p>
          <a:p>
            <a:pPr marL="971550" lvl="1" indent="-457200">
              <a:lnSpc>
                <a:spcPct val="90000"/>
              </a:lnSpc>
              <a:spcBef>
                <a:spcPts val="600"/>
              </a:spcBef>
              <a:spcAft>
                <a:spcPts val="600"/>
              </a:spcAft>
              <a:buFont typeface="Wingdings" panose="05000000000000000000" pitchFamily="2" charset="2"/>
              <a:buChar char="Ø"/>
            </a:pPr>
            <a:r>
              <a:rPr lang="en-US" dirty="0"/>
              <a:t>What is the proposed cost to design, construct, operate, and maintain the project?  </a:t>
            </a:r>
          </a:p>
          <a:p>
            <a:pPr marL="971550" lvl="1" indent="-457200">
              <a:lnSpc>
                <a:spcPct val="90000"/>
              </a:lnSpc>
              <a:spcBef>
                <a:spcPts val="600"/>
              </a:spcBef>
              <a:spcAft>
                <a:spcPts val="600"/>
              </a:spcAft>
              <a:buFont typeface="Wingdings" panose="05000000000000000000" pitchFamily="2" charset="2"/>
              <a:buChar char="Ø"/>
            </a:pPr>
            <a:r>
              <a:rPr lang="en-US" dirty="0"/>
              <a:t>Does the proposed cost of the facility produce a cost-to-benefit ratio (CBR) greater than or equal to the CBR of the project as defined in the Regional Plan?</a:t>
            </a:r>
          </a:p>
          <a:p>
            <a:pPr marL="971550" lvl="1" indent="-457200">
              <a:lnSpc>
                <a:spcPct val="90000"/>
              </a:lnSpc>
              <a:spcBef>
                <a:spcPts val="600"/>
              </a:spcBef>
              <a:spcAft>
                <a:spcPts val="600"/>
              </a:spcAft>
              <a:buFont typeface="Wingdings" panose="05000000000000000000" pitchFamily="2" charset="2"/>
              <a:buChar char="Ø"/>
            </a:pPr>
            <a:r>
              <a:rPr lang="en-US" dirty="0"/>
              <a:t>Criteria considered will include:</a:t>
            </a:r>
          </a:p>
          <a:p>
            <a:pPr marL="1371600" lvl="2" indent="-457200">
              <a:lnSpc>
                <a:spcPct val="90000"/>
              </a:lnSpc>
              <a:spcBef>
                <a:spcPts val="600"/>
              </a:spcBef>
              <a:spcAft>
                <a:spcPts val="600"/>
              </a:spcAft>
              <a:buFont typeface="Wingdings" panose="05000000000000000000" pitchFamily="2" charset="2"/>
              <a:buChar char="Ø"/>
            </a:pPr>
            <a:r>
              <a:rPr lang="en-US" dirty="0"/>
              <a:t>total project cost (development, construction, financing, and other non-O&amp;M costs)</a:t>
            </a:r>
          </a:p>
          <a:p>
            <a:pPr marL="1371600" lvl="2" indent="-457200">
              <a:lnSpc>
                <a:spcPct val="90000"/>
              </a:lnSpc>
              <a:spcBef>
                <a:spcPts val="600"/>
              </a:spcBef>
              <a:spcAft>
                <a:spcPts val="600"/>
              </a:spcAft>
              <a:buFont typeface="Wingdings" panose="05000000000000000000" pitchFamily="2" charset="2"/>
              <a:buChar char="Ø"/>
            </a:pPr>
            <a:r>
              <a:rPr lang="en-US" dirty="0"/>
              <a:t>operation and maintenance costs, including evaluation of electrical losses </a:t>
            </a:r>
            <a:r>
              <a:rPr lang="en-US" i="1" dirty="0">
                <a:solidFill>
                  <a:srgbClr val="FF0000"/>
                </a:solidFill>
              </a:rPr>
              <a:t>(discuss the losses piece)</a:t>
            </a:r>
          </a:p>
          <a:p>
            <a:pPr marL="1371600" lvl="2" indent="-457200">
              <a:lnSpc>
                <a:spcPct val="90000"/>
              </a:lnSpc>
              <a:spcBef>
                <a:spcPts val="600"/>
              </a:spcBef>
              <a:spcAft>
                <a:spcPts val="600"/>
              </a:spcAft>
              <a:buFont typeface="Wingdings" panose="05000000000000000000" pitchFamily="2" charset="2"/>
              <a:buChar char="Ø"/>
            </a:pPr>
            <a:r>
              <a:rPr lang="en-US" dirty="0"/>
              <a:t>revenue requirement, including proposed cost of equity, FERC incentives, proposed cost of debt and total revenue requirement calculation </a:t>
            </a:r>
          </a:p>
          <a:p>
            <a:pPr marL="1371600" lvl="2" indent="-457200">
              <a:lnSpc>
                <a:spcPct val="90000"/>
              </a:lnSpc>
              <a:spcBef>
                <a:spcPts val="600"/>
              </a:spcBef>
              <a:spcAft>
                <a:spcPts val="600"/>
              </a:spcAft>
              <a:buFont typeface="Wingdings" panose="05000000000000000000" pitchFamily="2" charset="2"/>
              <a:buChar char="Ø"/>
            </a:pPr>
            <a:r>
              <a:rPr lang="en-US" dirty="0"/>
              <a:t>present value cost of project to beneficiaries.</a:t>
            </a:r>
          </a:p>
          <a:p>
            <a:pPr marL="1371600" lvl="2" indent="-457200">
              <a:lnSpc>
                <a:spcPct val="90000"/>
              </a:lnSpc>
              <a:spcBef>
                <a:spcPts val="600"/>
              </a:spcBef>
              <a:spcAft>
                <a:spcPts val="600"/>
              </a:spcAft>
              <a:buFont typeface="Wingdings" panose="05000000000000000000" pitchFamily="2" charset="2"/>
              <a:buChar char="Ø"/>
            </a:pPr>
            <a:r>
              <a:rPr lang="en-US" dirty="0"/>
              <a:t>plans for cost containment</a:t>
            </a:r>
          </a:p>
          <a:p>
            <a:pPr marL="1371600" lvl="2" indent="-457200">
              <a:lnSpc>
                <a:spcPct val="90000"/>
              </a:lnSpc>
              <a:spcBef>
                <a:spcPts val="600"/>
              </a:spcBef>
              <a:spcAft>
                <a:spcPts val="600"/>
              </a:spcAft>
              <a:buFont typeface="Wingdings" panose="05000000000000000000" pitchFamily="2" charset="2"/>
              <a:buChar char="Ø"/>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a:p>
            <a:pPr marL="571500" indent="-457200">
              <a:lnSpc>
                <a:spcPct val="90000"/>
              </a:lnSpc>
              <a:spcBef>
                <a:spcPts val="600"/>
              </a:spcBef>
              <a:spcAft>
                <a:spcPts val="600"/>
              </a:spcAft>
              <a:buFont typeface="Wingdings" panose="05000000000000000000" pitchFamily="2" charset="2"/>
              <a:buChar char="Ø"/>
            </a:pP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16</a:t>
            </a:fld>
            <a:endParaRPr lang="en-US" dirty="0"/>
          </a:p>
        </p:txBody>
      </p:sp>
    </p:spTree>
    <p:extLst>
      <p:ext uri="{BB962C8B-B14F-4D97-AF65-F5344CB8AC3E}">
        <p14:creationId xmlns:p14="http://schemas.microsoft.com/office/powerpoint/2010/main" val="1174697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a:t>
            </a:r>
            <a:r>
              <a:rPr lang="en-US" sz="2800" u="sng" dirty="0"/>
              <a:t>Part II</a:t>
            </a:r>
            <a:endParaRPr lang="en-US" sz="2800" i="1" u="sng" dirty="0"/>
          </a:p>
        </p:txBody>
      </p:sp>
      <p:sp>
        <p:nvSpPr>
          <p:cNvPr id="11" name="Content Placeholder 10"/>
          <p:cNvSpPr>
            <a:spLocks noGrp="1"/>
          </p:cNvSpPr>
          <p:nvPr>
            <p:ph idx="1"/>
          </p:nvPr>
        </p:nvSpPr>
        <p:spPr>
          <a:xfrm>
            <a:off x="342900" y="2514600"/>
            <a:ext cx="8458200" cy="4206876"/>
          </a:xfrm>
        </p:spPr>
        <p:txBody>
          <a:bodyPr>
            <a:normAutofit fontScale="62500" lnSpcReduction="20000"/>
          </a:bodyPr>
          <a:lstStyle/>
          <a:p>
            <a:pPr marL="571500" indent="-457200">
              <a:lnSpc>
                <a:spcPct val="90000"/>
              </a:lnSpc>
              <a:spcBef>
                <a:spcPts val="600"/>
              </a:spcBef>
              <a:spcAft>
                <a:spcPts val="600"/>
              </a:spcAft>
              <a:buFont typeface="Wingdings" panose="05000000000000000000" pitchFamily="2" charset="2"/>
              <a:buChar char="Ø"/>
            </a:pPr>
            <a:r>
              <a:rPr lang="en-US" dirty="0"/>
              <a:t>Focus is on quantitative aspects of criteria addressed in Part I and project-specific experience and capabilities (i.e. demonstrated capabilities) in order to do a comparative assessment of competing bids</a:t>
            </a:r>
          </a:p>
          <a:p>
            <a:pPr marL="971550" lvl="1" indent="-457200">
              <a:lnSpc>
                <a:spcPct val="90000"/>
              </a:lnSpc>
              <a:spcBef>
                <a:spcPts val="600"/>
              </a:spcBef>
              <a:spcAft>
                <a:spcPts val="600"/>
              </a:spcAft>
              <a:buFont typeface="Wingdings" panose="05000000000000000000" pitchFamily="2" charset="2"/>
              <a:buChar char="Ø"/>
            </a:pPr>
            <a:r>
              <a:rPr lang="en-US" dirty="0"/>
              <a:t>There may be overlap in Part I and Part II criteria.  Collectively, the criteria from Part I and Part II will establish what information will be required in the bid submittals</a:t>
            </a:r>
          </a:p>
          <a:p>
            <a:pPr marL="571500" indent="-457200">
              <a:lnSpc>
                <a:spcPct val="90000"/>
              </a:lnSpc>
              <a:spcBef>
                <a:spcPts val="600"/>
              </a:spcBef>
              <a:spcAft>
                <a:spcPts val="600"/>
              </a:spcAft>
              <a:buFont typeface="Wingdings" panose="05000000000000000000" pitchFamily="2" charset="2"/>
              <a:buChar char="Ø"/>
            </a:pPr>
            <a:r>
              <a:rPr lang="en-US" dirty="0"/>
              <a:t>Possible Criteria Categories for Scoring Matrix:</a:t>
            </a:r>
          </a:p>
          <a:p>
            <a:pPr marL="971550" lvl="1" indent="-457200">
              <a:lnSpc>
                <a:spcPct val="90000"/>
              </a:lnSpc>
              <a:spcBef>
                <a:spcPts val="600"/>
              </a:spcBef>
              <a:spcAft>
                <a:spcPts val="600"/>
              </a:spcAft>
              <a:buFont typeface="Wingdings" panose="05000000000000000000" pitchFamily="2" charset="2"/>
              <a:buChar char="Ø"/>
            </a:pPr>
            <a:r>
              <a:rPr lang="en-US" dirty="0"/>
              <a:t>Project Plan (to include design, construction, operations, and maintenance)</a:t>
            </a:r>
          </a:p>
          <a:p>
            <a:pPr marL="971550" lvl="1" indent="-457200">
              <a:lnSpc>
                <a:spcPct val="90000"/>
              </a:lnSpc>
              <a:spcBef>
                <a:spcPts val="600"/>
              </a:spcBef>
              <a:spcAft>
                <a:spcPts val="600"/>
              </a:spcAft>
              <a:buFont typeface="Wingdings" panose="05000000000000000000" pitchFamily="2" charset="2"/>
              <a:buChar char="Ø"/>
            </a:pPr>
            <a:r>
              <a:rPr lang="en-US" dirty="0"/>
              <a:t>Schedule</a:t>
            </a:r>
          </a:p>
          <a:p>
            <a:pPr marL="971550" lvl="1" indent="-457200">
              <a:lnSpc>
                <a:spcPct val="90000"/>
              </a:lnSpc>
              <a:spcBef>
                <a:spcPts val="600"/>
              </a:spcBef>
              <a:spcAft>
                <a:spcPts val="600"/>
              </a:spcAft>
              <a:buFont typeface="Wingdings" panose="05000000000000000000" pitchFamily="2" charset="2"/>
              <a:buChar char="Ø"/>
            </a:pPr>
            <a:r>
              <a:rPr lang="en-US" dirty="0"/>
              <a:t>Cost</a:t>
            </a:r>
          </a:p>
          <a:p>
            <a:pPr marL="971550" lvl="1" indent="-457200">
              <a:lnSpc>
                <a:spcPct val="90000"/>
              </a:lnSpc>
              <a:spcBef>
                <a:spcPts val="600"/>
              </a:spcBef>
              <a:spcAft>
                <a:spcPts val="600"/>
              </a:spcAft>
              <a:buFont typeface="Wingdings" panose="05000000000000000000" pitchFamily="2" charset="2"/>
              <a:buChar char="Ø"/>
            </a:pPr>
            <a:r>
              <a:rPr lang="en-US" dirty="0"/>
              <a:t>Financing</a:t>
            </a:r>
          </a:p>
          <a:p>
            <a:pPr marL="971550" lvl="1" indent="-457200">
              <a:lnSpc>
                <a:spcPct val="90000"/>
              </a:lnSpc>
              <a:spcBef>
                <a:spcPts val="600"/>
              </a:spcBef>
              <a:spcAft>
                <a:spcPts val="600"/>
              </a:spcAft>
              <a:buFont typeface="Wingdings" panose="05000000000000000000" pitchFamily="2" charset="2"/>
              <a:buChar char="Ø"/>
            </a:pPr>
            <a:r>
              <a:rPr lang="en-US" dirty="0"/>
              <a:t>Planning Participation</a:t>
            </a: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17</a:t>
            </a:fld>
            <a:endParaRPr lang="en-US" dirty="0"/>
          </a:p>
        </p:txBody>
      </p:sp>
    </p:spTree>
    <p:extLst>
      <p:ext uri="{BB962C8B-B14F-4D97-AF65-F5344CB8AC3E}">
        <p14:creationId xmlns:p14="http://schemas.microsoft.com/office/powerpoint/2010/main" val="3506292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II</a:t>
            </a:r>
            <a:endParaRPr lang="en-US" sz="2800" i="1" dirty="0"/>
          </a:p>
        </p:txBody>
      </p:sp>
      <p:sp>
        <p:nvSpPr>
          <p:cNvPr id="11" name="Content Placeholder 10"/>
          <p:cNvSpPr>
            <a:spLocks noGrp="1"/>
          </p:cNvSpPr>
          <p:nvPr>
            <p:ph idx="1"/>
          </p:nvPr>
        </p:nvSpPr>
        <p:spPr>
          <a:xfrm>
            <a:off x="342900" y="2514600"/>
            <a:ext cx="8458200" cy="4343400"/>
          </a:xfrm>
        </p:spPr>
        <p:txBody>
          <a:bodyPr>
            <a:normAutofit fontScale="85000" lnSpcReduction="20000"/>
          </a:bodyPr>
          <a:lstStyle/>
          <a:p>
            <a:pPr marL="514350" lvl="1" indent="0">
              <a:lnSpc>
                <a:spcPct val="90000"/>
              </a:lnSpc>
              <a:spcBef>
                <a:spcPts val="600"/>
              </a:spcBef>
              <a:spcAft>
                <a:spcPts val="600"/>
              </a:spcAft>
              <a:buNone/>
            </a:pPr>
            <a:r>
              <a:rPr lang="en-US" b="1" dirty="0"/>
              <a:t>Project Plan </a:t>
            </a:r>
            <a:r>
              <a:rPr lang="en-US" dirty="0"/>
              <a:t>(to include design, construction, operations, and maintenance </a:t>
            </a:r>
            <a:r>
              <a:rPr lang="en-US" i="1" dirty="0"/>
              <a:t>– break out separately?</a:t>
            </a:r>
            <a:r>
              <a:rPr lang="en-US" dirty="0"/>
              <a:t>)</a:t>
            </a:r>
            <a:endParaRPr lang="en-US" i="1" dirty="0"/>
          </a:p>
          <a:p>
            <a:pPr marL="1371600" lvl="2" indent="-457200">
              <a:lnSpc>
                <a:spcPct val="90000"/>
              </a:lnSpc>
              <a:spcBef>
                <a:spcPts val="600"/>
              </a:spcBef>
              <a:spcAft>
                <a:spcPts val="600"/>
              </a:spcAft>
              <a:buFont typeface="Wingdings" panose="05000000000000000000" pitchFamily="2" charset="2"/>
              <a:buChar char="Ø"/>
            </a:pPr>
            <a:r>
              <a:rPr lang="en-US" dirty="0"/>
              <a:t>Criteria considered will include:</a:t>
            </a:r>
          </a:p>
          <a:p>
            <a:pPr marL="1828800" lvl="3" indent="-457200">
              <a:lnSpc>
                <a:spcPct val="90000"/>
              </a:lnSpc>
              <a:spcBef>
                <a:spcPts val="600"/>
              </a:spcBef>
              <a:spcAft>
                <a:spcPts val="600"/>
              </a:spcAft>
              <a:buFont typeface="Wingdings" panose="05000000000000000000" pitchFamily="2" charset="2"/>
              <a:buChar char="Ø"/>
            </a:pPr>
            <a:r>
              <a:rPr lang="en-US" dirty="0"/>
              <a:t>Technical and engineering qualifications and experience of the proposed staff and third-party contractor support</a:t>
            </a:r>
          </a:p>
          <a:p>
            <a:pPr marL="1828800" lvl="3" indent="-457200">
              <a:lnSpc>
                <a:spcPct val="90000"/>
              </a:lnSpc>
              <a:spcBef>
                <a:spcPts val="600"/>
              </a:spcBef>
              <a:spcAft>
                <a:spcPts val="600"/>
              </a:spcAft>
              <a:buFont typeface="Wingdings" panose="05000000000000000000" pitchFamily="2" charset="2"/>
              <a:buChar char="Ø"/>
            </a:pPr>
            <a:r>
              <a:rPr lang="en-US" dirty="0"/>
              <a:t>Relevant experience and capabilities regarding construction, scheduling, operating, and maintenance of transmission facilities (we could break this out into expertise and track record in specific areas like environmental, ROW acquisition, procurement, construction, commissioning, safety, reliability/compliance etc.)</a:t>
            </a:r>
          </a:p>
          <a:p>
            <a:pPr marL="1828800" lvl="3" indent="-457200">
              <a:lnSpc>
                <a:spcPct val="90000"/>
              </a:lnSpc>
              <a:spcBef>
                <a:spcPts val="600"/>
              </a:spcBef>
              <a:spcAft>
                <a:spcPts val="600"/>
              </a:spcAft>
              <a:buFont typeface="Wingdings" panose="05000000000000000000" pitchFamily="2" charset="2"/>
              <a:buChar char="Ø"/>
            </a:pPr>
            <a:r>
              <a:rPr lang="en-US" dirty="0"/>
              <a:t>Expected electrical losses (design efficiency)</a:t>
            </a:r>
          </a:p>
          <a:p>
            <a:pPr marL="1828800" lvl="3" indent="-457200">
              <a:lnSpc>
                <a:spcPct val="90000"/>
              </a:lnSpc>
              <a:spcBef>
                <a:spcPts val="600"/>
              </a:spcBef>
              <a:spcAft>
                <a:spcPts val="600"/>
              </a:spcAft>
              <a:buFont typeface="Wingdings" panose="05000000000000000000" pitchFamily="2" charset="2"/>
              <a:buChar char="Ø"/>
            </a:pPr>
            <a:r>
              <a:rPr lang="en-US" dirty="0"/>
              <a:t>Estimated life of construction</a:t>
            </a:r>
          </a:p>
          <a:p>
            <a:pPr marL="1828800" lvl="3" indent="-457200">
              <a:lnSpc>
                <a:spcPct val="90000"/>
              </a:lnSpc>
              <a:spcBef>
                <a:spcPts val="600"/>
              </a:spcBef>
              <a:spcAft>
                <a:spcPts val="600"/>
              </a:spcAft>
              <a:buFont typeface="Wingdings" panose="05000000000000000000" pitchFamily="2" charset="2"/>
              <a:buChar char="Ø"/>
            </a:pPr>
            <a:r>
              <a:rPr lang="en-US" dirty="0"/>
              <a:t>Description of existing right of way or substations that could be utilized for the project</a:t>
            </a:r>
          </a:p>
          <a:p>
            <a:pPr marL="1828800" lvl="3" indent="-457200">
              <a:lnSpc>
                <a:spcPct val="90000"/>
              </a:lnSpc>
              <a:spcBef>
                <a:spcPts val="600"/>
              </a:spcBef>
              <a:spcAft>
                <a:spcPts val="600"/>
              </a:spcAft>
              <a:buFont typeface="Wingdings" panose="05000000000000000000" pitchFamily="2" charset="2"/>
              <a:buChar char="Ø"/>
            </a:pPr>
            <a:r>
              <a:rPr lang="en-US" dirty="0"/>
              <a:t>Any other strengths and advantages the Eligible Developer and its team may have to facilitate the development and construction of the project</a:t>
            </a: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18</a:t>
            </a:fld>
            <a:endParaRPr lang="en-US" dirty="0"/>
          </a:p>
        </p:txBody>
      </p:sp>
    </p:spTree>
    <p:extLst>
      <p:ext uri="{BB962C8B-B14F-4D97-AF65-F5344CB8AC3E}">
        <p14:creationId xmlns:p14="http://schemas.microsoft.com/office/powerpoint/2010/main" val="971661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II</a:t>
            </a:r>
            <a:endParaRPr lang="en-US" sz="2800" i="1" dirty="0"/>
          </a:p>
        </p:txBody>
      </p:sp>
      <p:sp>
        <p:nvSpPr>
          <p:cNvPr id="11" name="Content Placeholder 10"/>
          <p:cNvSpPr>
            <a:spLocks noGrp="1"/>
          </p:cNvSpPr>
          <p:nvPr>
            <p:ph idx="1"/>
          </p:nvPr>
        </p:nvSpPr>
        <p:spPr>
          <a:xfrm>
            <a:off x="342900" y="2514600"/>
            <a:ext cx="8458200" cy="4206876"/>
          </a:xfrm>
        </p:spPr>
        <p:txBody>
          <a:bodyPr>
            <a:normAutofit fontScale="77500" lnSpcReduction="20000"/>
          </a:bodyPr>
          <a:lstStyle/>
          <a:p>
            <a:pPr marL="514350" lvl="1" indent="0">
              <a:lnSpc>
                <a:spcPct val="90000"/>
              </a:lnSpc>
              <a:spcBef>
                <a:spcPts val="600"/>
              </a:spcBef>
              <a:spcAft>
                <a:spcPts val="600"/>
              </a:spcAft>
              <a:buNone/>
            </a:pPr>
            <a:r>
              <a:rPr lang="en-US" b="1" dirty="0"/>
              <a:t>Schedule</a:t>
            </a:r>
          </a:p>
          <a:p>
            <a:pPr marL="1371600" lvl="2" indent="-457200">
              <a:lnSpc>
                <a:spcPct val="90000"/>
              </a:lnSpc>
              <a:spcBef>
                <a:spcPts val="600"/>
              </a:spcBef>
              <a:spcAft>
                <a:spcPts val="600"/>
              </a:spcAft>
              <a:buFont typeface="Wingdings" panose="05000000000000000000" pitchFamily="2" charset="2"/>
              <a:buChar char="Ø"/>
            </a:pPr>
            <a:r>
              <a:rPr lang="en-US" dirty="0"/>
              <a:t>Criteria considered will include:</a:t>
            </a:r>
          </a:p>
          <a:p>
            <a:pPr marL="1828800" lvl="3" indent="-457200">
              <a:lnSpc>
                <a:spcPct val="90000"/>
              </a:lnSpc>
              <a:spcBef>
                <a:spcPts val="600"/>
              </a:spcBef>
              <a:spcAft>
                <a:spcPts val="600"/>
              </a:spcAft>
              <a:buFont typeface="Wingdings" panose="05000000000000000000" pitchFamily="2" charset="2"/>
              <a:buChar char="Ø"/>
            </a:pPr>
            <a:r>
              <a:rPr lang="en-US" dirty="0"/>
              <a:t>Proposed schedule for development and completion of the project and </a:t>
            </a:r>
            <a:r>
              <a:rPr lang="en-US" b="1" dirty="0"/>
              <a:t>demonstrated ability to meet that schedule</a:t>
            </a:r>
          </a:p>
          <a:p>
            <a:pPr marL="514350" lvl="1" indent="0">
              <a:lnSpc>
                <a:spcPct val="90000"/>
              </a:lnSpc>
              <a:spcBef>
                <a:spcPts val="600"/>
              </a:spcBef>
              <a:spcAft>
                <a:spcPts val="600"/>
              </a:spcAft>
              <a:buNone/>
            </a:pPr>
            <a:r>
              <a:rPr lang="en-US" b="1" dirty="0"/>
              <a:t>Cost</a:t>
            </a:r>
          </a:p>
          <a:p>
            <a:pPr marL="1371600" lvl="2" indent="-457200">
              <a:lnSpc>
                <a:spcPct val="90000"/>
              </a:lnSpc>
              <a:spcBef>
                <a:spcPts val="600"/>
              </a:spcBef>
              <a:spcAft>
                <a:spcPts val="600"/>
              </a:spcAft>
              <a:buFont typeface="Wingdings" panose="05000000000000000000" pitchFamily="2" charset="2"/>
              <a:buChar char="Ø"/>
            </a:pPr>
            <a:r>
              <a:rPr lang="en-US" dirty="0"/>
              <a:t>Criteria considered will include:</a:t>
            </a:r>
          </a:p>
          <a:p>
            <a:pPr marL="1828800" lvl="3" indent="-457200">
              <a:lnSpc>
                <a:spcPct val="90000"/>
              </a:lnSpc>
              <a:spcBef>
                <a:spcPts val="600"/>
              </a:spcBef>
              <a:spcAft>
                <a:spcPts val="600"/>
              </a:spcAft>
              <a:buFont typeface="Wingdings" panose="05000000000000000000" pitchFamily="2" charset="2"/>
              <a:buChar char="Ø"/>
            </a:pPr>
            <a:r>
              <a:rPr lang="en-US" dirty="0"/>
              <a:t>total project cost (development, construction, financing, and other non-O&amp;M costs)</a:t>
            </a:r>
          </a:p>
          <a:p>
            <a:pPr marL="1828800" lvl="3" indent="-457200">
              <a:lnSpc>
                <a:spcPct val="90000"/>
              </a:lnSpc>
              <a:spcBef>
                <a:spcPts val="600"/>
              </a:spcBef>
              <a:spcAft>
                <a:spcPts val="600"/>
              </a:spcAft>
              <a:buFont typeface="Wingdings" panose="05000000000000000000" pitchFamily="2" charset="2"/>
              <a:buChar char="Ø"/>
            </a:pPr>
            <a:r>
              <a:rPr lang="en-US" dirty="0"/>
              <a:t>operation and maintenance costs, including evaluation of electrical losses </a:t>
            </a:r>
          </a:p>
          <a:p>
            <a:pPr marL="1828800" lvl="3" indent="-457200">
              <a:lnSpc>
                <a:spcPct val="90000"/>
              </a:lnSpc>
              <a:spcBef>
                <a:spcPts val="600"/>
              </a:spcBef>
              <a:spcAft>
                <a:spcPts val="600"/>
              </a:spcAft>
              <a:buFont typeface="Wingdings" panose="05000000000000000000" pitchFamily="2" charset="2"/>
              <a:buChar char="Ø"/>
            </a:pPr>
            <a:r>
              <a:rPr lang="en-US" dirty="0"/>
              <a:t>revenue requirement, including proposed cost of equity, FERC incentives, proposed cost of debt and total revenue requirement calculation </a:t>
            </a:r>
          </a:p>
          <a:p>
            <a:pPr marL="1828800" lvl="3" indent="-457200">
              <a:lnSpc>
                <a:spcPct val="90000"/>
              </a:lnSpc>
              <a:spcBef>
                <a:spcPts val="600"/>
              </a:spcBef>
              <a:spcAft>
                <a:spcPts val="600"/>
              </a:spcAft>
              <a:buFont typeface="Wingdings" panose="05000000000000000000" pitchFamily="2" charset="2"/>
              <a:buChar char="Ø"/>
            </a:pPr>
            <a:r>
              <a:rPr lang="en-US" dirty="0"/>
              <a:t>present value cost of project to beneficiaries.</a:t>
            </a:r>
          </a:p>
          <a:p>
            <a:pPr marL="1828800" lvl="3" indent="-457200">
              <a:lnSpc>
                <a:spcPct val="90000"/>
              </a:lnSpc>
              <a:spcBef>
                <a:spcPts val="600"/>
              </a:spcBef>
              <a:spcAft>
                <a:spcPts val="600"/>
              </a:spcAft>
              <a:buFont typeface="Wingdings" panose="05000000000000000000" pitchFamily="2" charset="2"/>
              <a:buChar char="Ø"/>
            </a:pPr>
            <a:r>
              <a:rPr lang="en-US" dirty="0"/>
              <a:t>plans for cost containment and </a:t>
            </a:r>
            <a:r>
              <a:rPr lang="en-US" b="1" dirty="0"/>
              <a:t>demonstrated cost containment capability</a:t>
            </a:r>
          </a:p>
          <a:p>
            <a:pPr marL="971550" lvl="1" indent="-457200">
              <a:lnSpc>
                <a:spcPct val="90000"/>
              </a:lnSpc>
              <a:spcBef>
                <a:spcPts val="600"/>
              </a:spcBef>
              <a:spcAft>
                <a:spcPts val="600"/>
              </a:spcAft>
              <a:buFont typeface="Wingdings" panose="05000000000000000000" pitchFamily="2" charset="2"/>
              <a:buChar char="Ø"/>
            </a:pP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19</a:t>
            </a:fld>
            <a:endParaRPr lang="en-US" dirty="0"/>
          </a:p>
        </p:txBody>
      </p:sp>
    </p:spTree>
    <p:extLst>
      <p:ext uri="{BB962C8B-B14F-4D97-AF65-F5344CB8AC3E}">
        <p14:creationId xmlns:p14="http://schemas.microsoft.com/office/powerpoint/2010/main" val="2473167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txBox="1">
            <a:spLocks/>
          </p:cNvSpPr>
          <p:nvPr/>
        </p:nvSpPr>
        <p:spPr bwMode="auto">
          <a:xfrm>
            <a:off x="228600" y="2209800"/>
            <a:ext cx="8747125" cy="1371600"/>
          </a:xfrm>
          <a:prstGeom prst="rect">
            <a:avLst/>
          </a:prstGeom>
          <a:noFill/>
          <a:ln w="9525">
            <a:noFill/>
            <a:miter lim="800000"/>
            <a:headEnd/>
            <a:tailEnd/>
          </a:ln>
        </p:spPr>
        <p:txBody>
          <a:bodyPr anchor="ctr"/>
          <a:lstStyle/>
          <a:p>
            <a:pPr algn="ctr"/>
            <a:r>
              <a:rPr lang="en-US" sz="4000" b="1" dirty="0">
                <a:latin typeface="Calibri" pitchFamily="34" charset="0"/>
              </a:rPr>
              <a:t>Welcome </a:t>
            </a:r>
          </a:p>
          <a:p>
            <a:pPr algn="ctr"/>
            <a:r>
              <a:rPr lang="en-US" sz="4000" b="1" dirty="0">
                <a:latin typeface="Calibri" pitchFamily="34" charset="0"/>
              </a:rPr>
              <a:t>&amp; </a:t>
            </a:r>
          </a:p>
          <a:p>
            <a:pPr algn="ctr"/>
            <a:r>
              <a:rPr lang="en-US" sz="4000" b="1" dirty="0">
                <a:latin typeface="Calibri" pitchFamily="34" charset="0"/>
              </a:rPr>
              <a:t>Introductions </a:t>
            </a:r>
          </a:p>
        </p:txBody>
      </p:sp>
      <p:sp>
        <p:nvSpPr>
          <p:cNvPr id="19458" name="Title 1"/>
          <p:cNvSpPr txBox="1">
            <a:spLocks/>
          </p:cNvSpPr>
          <p:nvPr/>
        </p:nvSpPr>
        <p:spPr bwMode="auto">
          <a:xfrm>
            <a:off x="76200" y="4343400"/>
            <a:ext cx="8839200" cy="1828800"/>
          </a:xfrm>
          <a:prstGeom prst="rect">
            <a:avLst/>
          </a:prstGeom>
          <a:noFill/>
          <a:ln w="9525">
            <a:noFill/>
            <a:miter lim="800000"/>
            <a:headEnd/>
            <a:tailEnd/>
          </a:ln>
        </p:spPr>
        <p:txBody>
          <a:bodyPr anchor="ctr"/>
          <a:lstStyle/>
          <a:p>
            <a:pPr algn="ctr"/>
            <a:endParaRPr lang="en-US" sz="2400" b="1" dirty="0">
              <a:latin typeface="Calibri" pitchFamily="34" charset="0"/>
            </a:endParaRPr>
          </a:p>
        </p:txBody>
      </p:sp>
      <p:sp>
        <p:nvSpPr>
          <p:cNvPr id="2" name="Slide Number Placeholder 1"/>
          <p:cNvSpPr>
            <a:spLocks noGrp="1"/>
          </p:cNvSpPr>
          <p:nvPr>
            <p:ph type="sldNum" sz="quarter" idx="12"/>
          </p:nvPr>
        </p:nvSpPr>
        <p:spPr/>
        <p:txBody>
          <a:bodyPr/>
          <a:lstStyle/>
          <a:p>
            <a:pPr>
              <a:defRPr/>
            </a:pPr>
            <a:fld id="{CE189FAE-805D-4834-96A5-B716092E707F}" type="slidenum">
              <a:rPr lang="en-US" smtClean="0"/>
              <a:pPr>
                <a:defRPr/>
              </a:pPr>
              <a:t>2</a:t>
            </a:fld>
            <a:endParaRPr lang="en-US" dirty="0"/>
          </a:p>
        </p:txBody>
      </p:sp>
      <p:sp>
        <p:nvSpPr>
          <p:cNvPr id="5" name="Content Placeholder 2"/>
          <p:cNvSpPr txBox="1">
            <a:spLocks/>
          </p:cNvSpPr>
          <p:nvPr/>
        </p:nvSpPr>
        <p:spPr>
          <a:xfrm>
            <a:off x="457200" y="3657600"/>
            <a:ext cx="8229600" cy="30480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r>
              <a:rPr lang="en-US" sz="2800" dirty="0"/>
              <a:t>Bob Smith, PMC Vice-Chair, </a:t>
            </a:r>
            <a:r>
              <a:rPr lang="en-US" sz="2800" dirty="0" err="1"/>
              <a:t>TransCanyon</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2800" dirty="0"/>
              <a:t>Proposed Evaluation Criteria for Developer Selection Part II</a:t>
            </a:r>
            <a:endParaRPr lang="en-US" sz="2800" i="1" dirty="0"/>
          </a:p>
        </p:txBody>
      </p:sp>
      <p:sp>
        <p:nvSpPr>
          <p:cNvPr id="11" name="Content Placeholder 10"/>
          <p:cNvSpPr>
            <a:spLocks noGrp="1"/>
          </p:cNvSpPr>
          <p:nvPr>
            <p:ph idx="1"/>
          </p:nvPr>
        </p:nvSpPr>
        <p:spPr>
          <a:xfrm>
            <a:off x="342900" y="2514600"/>
            <a:ext cx="8458200" cy="4206876"/>
          </a:xfrm>
        </p:spPr>
        <p:txBody>
          <a:bodyPr>
            <a:normAutofit/>
          </a:bodyPr>
          <a:lstStyle/>
          <a:p>
            <a:pPr marL="514350" lvl="1" indent="0">
              <a:lnSpc>
                <a:spcPct val="90000"/>
              </a:lnSpc>
              <a:spcBef>
                <a:spcPts val="600"/>
              </a:spcBef>
              <a:spcAft>
                <a:spcPts val="600"/>
              </a:spcAft>
              <a:buNone/>
            </a:pPr>
            <a:r>
              <a:rPr lang="en-US" b="1" dirty="0"/>
              <a:t>Financing</a:t>
            </a:r>
          </a:p>
          <a:p>
            <a:pPr marL="1371600" lvl="2" indent="-457200">
              <a:lnSpc>
                <a:spcPct val="90000"/>
              </a:lnSpc>
              <a:spcBef>
                <a:spcPts val="600"/>
              </a:spcBef>
              <a:spcAft>
                <a:spcPts val="600"/>
              </a:spcAft>
              <a:buFont typeface="Wingdings" panose="05000000000000000000" pitchFamily="2" charset="2"/>
              <a:buChar char="Ø"/>
            </a:pPr>
            <a:r>
              <a:rPr lang="en-US" dirty="0"/>
              <a:t>Criteria considered will include:</a:t>
            </a:r>
          </a:p>
          <a:p>
            <a:pPr marL="1828800" lvl="3" indent="-457200">
              <a:lnSpc>
                <a:spcPct val="90000"/>
              </a:lnSpc>
              <a:spcBef>
                <a:spcPts val="600"/>
              </a:spcBef>
              <a:spcAft>
                <a:spcPts val="600"/>
              </a:spcAft>
              <a:buFont typeface="Wingdings" panose="05000000000000000000" pitchFamily="2" charset="2"/>
              <a:buChar char="Ø"/>
            </a:pPr>
            <a:r>
              <a:rPr lang="en-US" dirty="0"/>
              <a:t>Financial resources (to be further specified) of the Eligible Developer and its team</a:t>
            </a:r>
          </a:p>
          <a:p>
            <a:pPr marL="514350" lvl="1" indent="0">
              <a:lnSpc>
                <a:spcPct val="90000"/>
              </a:lnSpc>
              <a:spcBef>
                <a:spcPts val="600"/>
              </a:spcBef>
              <a:spcAft>
                <a:spcPts val="600"/>
              </a:spcAft>
              <a:buNone/>
            </a:pPr>
            <a:r>
              <a:rPr lang="en-US" b="1" dirty="0"/>
              <a:t>Planning Participation</a:t>
            </a:r>
          </a:p>
          <a:p>
            <a:pPr marL="1371600" lvl="2" indent="-457200">
              <a:lnSpc>
                <a:spcPct val="90000"/>
              </a:lnSpc>
              <a:spcBef>
                <a:spcPts val="600"/>
              </a:spcBef>
              <a:spcAft>
                <a:spcPts val="600"/>
              </a:spcAft>
              <a:buFont typeface="Wingdings" panose="05000000000000000000" pitchFamily="2" charset="2"/>
              <a:buChar char="Ø"/>
            </a:pPr>
            <a:r>
              <a:rPr lang="en-US" dirty="0"/>
              <a:t>Criteria considered will include:</a:t>
            </a:r>
          </a:p>
          <a:p>
            <a:pPr marL="1828800" lvl="3" indent="-457200">
              <a:lnSpc>
                <a:spcPct val="90000"/>
              </a:lnSpc>
              <a:spcBef>
                <a:spcPts val="600"/>
              </a:spcBef>
              <a:spcAft>
                <a:spcPts val="600"/>
              </a:spcAft>
              <a:buFont typeface="Wingdings" panose="05000000000000000000" pitchFamily="2" charset="2"/>
              <a:buChar char="Ø"/>
            </a:pPr>
            <a:r>
              <a:rPr lang="en-US" dirty="0"/>
              <a:t>Did the Eligible Developer submit a credible project to satisfy </a:t>
            </a:r>
            <a:r>
              <a:rPr lang="en-US" i="1" u="sng" dirty="0"/>
              <a:t>any</a:t>
            </a:r>
            <a:r>
              <a:rPr lang="en-US" dirty="0"/>
              <a:t> regional need (i.e. reliability, economic, or public policy)?</a:t>
            </a:r>
          </a:p>
          <a:p>
            <a:pPr marL="514350" lvl="1" indent="0">
              <a:lnSpc>
                <a:spcPct val="90000"/>
              </a:lnSpc>
              <a:spcBef>
                <a:spcPts val="600"/>
              </a:spcBef>
              <a:spcAft>
                <a:spcPts val="600"/>
              </a:spcAft>
              <a:buNone/>
            </a:pP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20</a:t>
            </a:fld>
            <a:endParaRPr lang="en-US" dirty="0"/>
          </a:p>
        </p:txBody>
      </p:sp>
    </p:spTree>
    <p:extLst>
      <p:ext uri="{BB962C8B-B14F-4D97-AF65-F5344CB8AC3E}">
        <p14:creationId xmlns:p14="http://schemas.microsoft.com/office/powerpoint/2010/main" val="3113672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3600" dirty="0"/>
              <a:t>Proposed Scoring Matrix Approach</a:t>
            </a:r>
            <a:endParaRPr lang="en-US" sz="3600" i="1" dirty="0"/>
          </a:p>
        </p:txBody>
      </p:sp>
      <p:sp>
        <p:nvSpPr>
          <p:cNvPr id="11" name="Content Placeholder 10"/>
          <p:cNvSpPr>
            <a:spLocks noGrp="1"/>
          </p:cNvSpPr>
          <p:nvPr>
            <p:ph idx="1"/>
          </p:nvPr>
        </p:nvSpPr>
        <p:spPr>
          <a:xfrm>
            <a:off x="381000" y="2514599"/>
            <a:ext cx="8420100" cy="4343401"/>
          </a:xfrm>
        </p:spPr>
        <p:txBody>
          <a:bodyPr>
            <a:normAutofit lnSpcReduction="10000"/>
          </a:bodyPr>
          <a:lstStyle/>
          <a:p>
            <a:pPr marL="571500" indent="-457200">
              <a:lnSpc>
                <a:spcPct val="90000"/>
              </a:lnSpc>
              <a:spcBef>
                <a:spcPts val="600"/>
              </a:spcBef>
              <a:spcAft>
                <a:spcPts val="600"/>
              </a:spcAft>
              <a:buFont typeface="Wingdings" panose="05000000000000000000" pitchFamily="2" charset="2"/>
              <a:buChar char="Ø"/>
            </a:pPr>
            <a:r>
              <a:rPr lang="en-US" dirty="0"/>
              <a:t>Maximum points established for each major criteria category (e.g. SPP process)</a:t>
            </a:r>
          </a:p>
          <a:p>
            <a:pPr marL="571500" indent="-457200">
              <a:lnSpc>
                <a:spcPct val="90000"/>
              </a:lnSpc>
              <a:spcBef>
                <a:spcPts val="600"/>
              </a:spcBef>
              <a:spcAft>
                <a:spcPts val="600"/>
              </a:spcAft>
              <a:buFont typeface="Wingdings" panose="05000000000000000000" pitchFamily="2" charset="2"/>
              <a:buChar char="Ø"/>
            </a:pPr>
            <a:r>
              <a:rPr lang="en-US" dirty="0"/>
              <a:t>Specific weights to be set by the PMC in consultation with the beneficiaries and the independent evaluator</a:t>
            </a:r>
          </a:p>
          <a:p>
            <a:pPr marL="571500" indent="-457200">
              <a:lnSpc>
                <a:spcPct val="90000"/>
              </a:lnSpc>
              <a:spcBef>
                <a:spcPts val="600"/>
              </a:spcBef>
              <a:spcAft>
                <a:spcPts val="600"/>
              </a:spcAft>
              <a:buFont typeface="Wingdings" panose="05000000000000000000" pitchFamily="2" charset="2"/>
              <a:buChar char="Ø"/>
            </a:pPr>
            <a:r>
              <a:rPr lang="en-US" dirty="0"/>
              <a:t>Cost will be weighted at least 50% of the quantitative criteria (Part II criteria)</a:t>
            </a:r>
          </a:p>
          <a:p>
            <a:pPr marL="571500" indent="-457200">
              <a:lnSpc>
                <a:spcPct val="90000"/>
              </a:lnSpc>
              <a:spcBef>
                <a:spcPts val="600"/>
              </a:spcBef>
              <a:spcAft>
                <a:spcPts val="600"/>
              </a:spcAft>
              <a:buFont typeface="Wingdings" panose="05000000000000000000" pitchFamily="2" charset="2"/>
              <a:buChar char="Ø"/>
            </a:pPr>
            <a:r>
              <a:rPr lang="en-US" dirty="0"/>
              <a:t>Planning Credit will be weighted 5% for all project solicitations</a:t>
            </a: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21</a:t>
            </a:fld>
            <a:endParaRPr lang="en-US" dirty="0"/>
          </a:p>
        </p:txBody>
      </p:sp>
    </p:spTree>
    <p:extLst>
      <p:ext uri="{BB962C8B-B14F-4D97-AF65-F5344CB8AC3E}">
        <p14:creationId xmlns:p14="http://schemas.microsoft.com/office/powerpoint/2010/main" val="2852881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3875463"/>
              </p:ext>
            </p:extLst>
          </p:nvPr>
        </p:nvGraphicFramePr>
        <p:xfrm>
          <a:off x="1143000" y="2510155"/>
          <a:ext cx="7162800" cy="4130040"/>
        </p:xfrm>
        <a:graphic>
          <a:graphicData uri="http://schemas.openxmlformats.org/drawingml/2006/table">
            <a:tbl>
              <a:tblPr firstRow="1" bandRow="1">
                <a:tableStyleId>{93296810-A885-4BE3-A3E7-6D5BEEA58F35}</a:tableStyleId>
              </a:tblPr>
              <a:tblGrid>
                <a:gridCol w="3581400">
                  <a:extLst>
                    <a:ext uri="{9D8B030D-6E8A-4147-A177-3AD203B41FA5}">
                      <a16:colId xmlns:a16="http://schemas.microsoft.com/office/drawing/2014/main" val="370289791"/>
                    </a:ext>
                  </a:extLst>
                </a:gridCol>
                <a:gridCol w="3581400">
                  <a:extLst>
                    <a:ext uri="{9D8B030D-6E8A-4147-A177-3AD203B41FA5}">
                      <a16:colId xmlns:a16="http://schemas.microsoft.com/office/drawing/2014/main" val="1665097899"/>
                    </a:ext>
                  </a:extLst>
                </a:gridCol>
              </a:tblGrid>
              <a:tr h="142240">
                <a:tc>
                  <a:txBody>
                    <a:bodyPr/>
                    <a:lstStyle/>
                    <a:p>
                      <a:r>
                        <a:rPr lang="en-US" dirty="0"/>
                        <a:t>Criteria</a:t>
                      </a:r>
                      <a:r>
                        <a:rPr lang="en-US" baseline="0" dirty="0"/>
                        <a:t> Category</a:t>
                      </a:r>
                      <a:endParaRPr lang="en-US" dirty="0"/>
                    </a:p>
                  </a:txBody>
                  <a:tcPr/>
                </a:tc>
                <a:tc>
                  <a:txBody>
                    <a:bodyPr/>
                    <a:lstStyle/>
                    <a:p>
                      <a:r>
                        <a:rPr lang="en-US" dirty="0"/>
                        <a:t>Maximum</a:t>
                      </a:r>
                      <a:r>
                        <a:rPr lang="en-US" baseline="0" dirty="0"/>
                        <a:t> Weighting</a:t>
                      </a:r>
                      <a:endParaRPr lang="en-US" dirty="0"/>
                    </a:p>
                  </a:txBody>
                  <a:tcPr/>
                </a:tc>
                <a:extLst>
                  <a:ext uri="{0D108BD9-81ED-4DB2-BD59-A6C34878D82A}">
                    <a16:rowId xmlns:a16="http://schemas.microsoft.com/office/drawing/2014/main" val="2521604960"/>
                  </a:ext>
                </a:extLst>
              </a:tr>
              <a:tr h="370840">
                <a:tc>
                  <a:txBody>
                    <a:bodyPr/>
                    <a:lstStyle/>
                    <a:p>
                      <a:r>
                        <a:rPr lang="en-US" dirty="0"/>
                        <a:t>Project Plan</a:t>
                      </a:r>
                    </a:p>
                    <a:p>
                      <a:endParaRPr lang="en-US" sz="1600" dirty="0"/>
                    </a:p>
                    <a:p>
                      <a:r>
                        <a:rPr lang="en-US" sz="1600" dirty="0"/>
                        <a:t>Sub categories, e.g.</a:t>
                      </a:r>
                      <a:r>
                        <a:rPr lang="en-US" sz="1600" baseline="0" dirty="0"/>
                        <a:t> Design, Construction, O&amp;M</a:t>
                      </a:r>
                      <a:r>
                        <a:rPr lang="en-US" sz="1600" dirty="0"/>
                        <a:t>?</a:t>
                      </a:r>
                      <a:endParaRPr lang="en-US" sz="1600" i="1" dirty="0"/>
                    </a:p>
                  </a:txBody>
                  <a:tcPr/>
                </a:tc>
                <a:tc>
                  <a:txBody>
                    <a:bodyPr/>
                    <a:lstStyle/>
                    <a:p>
                      <a:r>
                        <a:rPr lang="en-US" dirty="0"/>
                        <a:t>e.g. max</a:t>
                      </a:r>
                      <a:r>
                        <a:rPr lang="en-US" baseline="0" dirty="0"/>
                        <a:t> set to 30% of total, specific level to be set by PMC</a:t>
                      </a:r>
                    </a:p>
                    <a:p>
                      <a:r>
                        <a:rPr lang="en-US" sz="1600" baseline="0" dirty="0"/>
                        <a:t>e.g. overall category weighting could be distributed among the subcategories by the PMC</a:t>
                      </a:r>
                      <a:endParaRPr lang="en-US" sz="1600" dirty="0"/>
                    </a:p>
                  </a:txBody>
                  <a:tcPr/>
                </a:tc>
                <a:extLst>
                  <a:ext uri="{0D108BD9-81ED-4DB2-BD59-A6C34878D82A}">
                    <a16:rowId xmlns:a16="http://schemas.microsoft.com/office/drawing/2014/main" val="3303476600"/>
                  </a:ext>
                </a:extLst>
              </a:tr>
              <a:tr h="370840">
                <a:tc>
                  <a:txBody>
                    <a:bodyPr/>
                    <a:lstStyle/>
                    <a:p>
                      <a:r>
                        <a:rPr lang="en-US" dirty="0"/>
                        <a:t>Schedule</a:t>
                      </a:r>
                    </a:p>
                  </a:txBody>
                  <a:tcPr/>
                </a:tc>
                <a:tc>
                  <a:txBody>
                    <a:bodyPr/>
                    <a:lstStyle/>
                    <a:p>
                      <a:r>
                        <a:rPr lang="en-US" dirty="0"/>
                        <a:t>e.g. max</a:t>
                      </a:r>
                      <a:r>
                        <a:rPr lang="en-US" baseline="0" dirty="0"/>
                        <a:t> set to 10% of total, specific level to be set by PMC</a:t>
                      </a:r>
                      <a:endParaRPr lang="en-US" dirty="0"/>
                    </a:p>
                  </a:txBody>
                  <a:tcPr/>
                </a:tc>
                <a:extLst>
                  <a:ext uri="{0D108BD9-81ED-4DB2-BD59-A6C34878D82A}">
                    <a16:rowId xmlns:a16="http://schemas.microsoft.com/office/drawing/2014/main" val="1437715086"/>
                  </a:ext>
                </a:extLst>
              </a:tr>
              <a:tr h="370840">
                <a:tc>
                  <a:txBody>
                    <a:bodyPr/>
                    <a:lstStyle/>
                    <a:p>
                      <a:r>
                        <a:rPr lang="en-US" dirty="0"/>
                        <a:t>Cost</a:t>
                      </a:r>
                    </a:p>
                  </a:txBody>
                  <a:tcPr/>
                </a:tc>
                <a:tc>
                  <a:txBody>
                    <a:bodyPr/>
                    <a:lstStyle/>
                    <a:p>
                      <a:r>
                        <a:rPr lang="en-US" dirty="0"/>
                        <a:t>Not less than 50%</a:t>
                      </a:r>
                    </a:p>
                  </a:txBody>
                  <a:tcPr/>
                </a:tc>
                <a:extLst>
                  <a:ext uri="{0D108BD9-81ED-4DB2-BD59-A6C34878D82A}">
                    <a16:rowId xmlns:a16="http://schemas.microsoft.com/office/drawing/2014/main" val="3455654108"/>
                  </a:ext>
                </a:extLst>
              </a:tr>
              <a:tr h="370840">
                <a:tc>
                  <a:txBody>
                    <a:bodyPr/>
                    <a:lstStyle/>
                    <a:p>
                      <a:r>
                        <a:rPr lang="en-US" dirty="0"/>
                        <a:t>Financing</a:t>
                      </a:r>
                    </a:p>
                  </a:txBody>
                  <a:tcPr/>
                </a:tc>
                <a:tc>
                  <a:txBody>
                    <a:bodyPr/>
                    <a:lstStyle/>
                    <a:p>
                      <a:r>
                        <a:rPr lang="en-US" dirty="0"/>
                        <a:t>e.g. max </a:t>
                      </a:r>
                      <a:r>
                        <a:rPr lang="en-US" baseline="0" dirty="0"/>
                        <a:t>set to 5% of total, specific level to be set by PMC</a:t>
                      </a:r>
                      <a:endParaRPr lang="en-US" dirty="0"/>
                    </a:p>
                  </a:txBody>
                  <a:tcPr/>
                </a:tc>
                <a:extLst>
                  <a:ext uri="{0D108BD9-81ED-4DB2-BD59-A6C34878D82A}">
                    <a16:rowId xmlns:a16="http://schemas.microsoft.com/office/drawing/2014/main" val="572960027"/>
                  </a:ext>
                </a:extLst>
              </a:tr>
              <a:tr h="370840">
                <a:tc>
                  <a:txBody>
                    <a:bodyPr/>
                    <a:lstStyle/>
                    <a:p>
                      <a:r>
                        <a:rPr lang="en-US" dirty="0"/>
                        <a:t>Planning</a:t>
                      </a:r>
                      <a:r>
                        <a:rPr lang="en-US" baseline="0" dirty="0"/>
                        <a:t> Participation</a:t>
                      </a:r>
                      <a:endParaRPr lang="en-US" dirty="0"/>
                    </a:p>
                  </a:txBody>
                  <a:tcPr/>
                </a:tc>
                <a:tc>
                  <a:txBody>
                    <a:bodyPr/>
                    <a:lstStyle/>
                    <a:p>
                      <a:r>
                        <a:rPr lang="en-US" dirty="0"/>
                        <a:t>5% (does not change)</a:t>
                      </a:r>
                    </a:p>
                  </a:txBody>
                  <a:tcPr/>
                </a:tc>
                <a:extLst>
                  <a:ext uri="{0D108BD9-81ED-4DB2-BD59-A6C34878D82A}">
                    <a16:rowId xmlns:a16="http://schemas.microsoft.com/office/drawing/2014/main" val="2744186112"/>
                  </a:ext>
                </a:extLst>
              </a:tr>
              <a:tr h="370840">
                <a:tc>
                  <a:txBody>
                    <a:bodyPr/>
                    <a:lstStyle/>
                    <a:p>
                      <a:r>
                        <a:rPr lang="en-US" i="1" dirty="0"/>
                        <a:t>Others?</a:t>
                      </a:r>
                    </a:p>
                  </a:txBody>
                  <a:tcPr/>
                </a:tc>
                <a:tc>
                  <a:txBody>
                    <a:bodyPr/>
                    <a:lstStyle/>
                    <a:p>
                      <a:endParaRPr lang="en-US" dirty="0"/>
                    </a:p>
                  </a:txBody>
                  <a:tcPr/>
                </a:tc>
                <a:extLst>
                  <a:ext uri="{0D108BD9-81ED-4DB2-BD59-A6C34878D82A}">
                    <a16:rowId xmlns:a16="http://schemas.microsoft.com/office/drawing/2014/main" val="3095599859"/>
                  </a:ext>
                </a:extLst>
              </a:tr>
            </a:tbl>
          </a:graphicData>
        </a:graphic>
      </p:graphicFrame>
      <p:sp>
        <p:nvSpPr>
          <p:cNvPr id="4" name="Slide Number Placeholder 3"/>
          <p:cNvSpPr>
            <a:spLocks noGrp="1"/>
          </p:cNvSpPr>
          <p:nvPr>
            <p:ph type="sldNum" sz="quarter" idx="12"/>
          </p:nvPr>
        </p:nvSpPr>
        <p:spPr/>
        <p:txBody>
          <a:bodyPr/>
          <a:lstStyle/>
          <a:p>
            <a:pPr>
              <a:defRPr/>
            </a:pPr>
            <a:fld id="{5CECB9A7-042E-43D9-BEC7-0F3FD0062A6D}" type="slidenum">
              <a:rPr lang="en-US" smtClean="0"/>
              <a:pPr>
                <a:defRPr/>
              </a:pPr>
              <a:t>22</a:t>
            </a:fld>
            <a:endParaRPr lang="en-US" dirty="0"/>
          </a:p>
        </p:txBody>
      </p:sp>
      <p:sp>
        <p:nvSpPr>
          <p:cNvPr id="6" name="Title 4"/>
          <p:cNvSpPr>
            <a:spLocks noGrp="1"/>
          </p:cNvSpPr>
          <p:nvPr>
            <p:ph type="title"/>
          </p:nvPr>
        </p:nvSpPr>
        <p:spPr>
          <a:xfrm>
            <a:off x="0" y="1752600"/>
            <a:ext cx="9144000" cy="609600"/>
          </a:xfrm>
        </p:spPr>
        <p:txBody>
          <a:bodyPr/>
          <a:lstStyle/>
          <a:p>
            <a:r>
              <a:rPr lang="en-US" sz="3600" dirty="0"/>
              <a:t>Scoring Matrix Discussion</a:t>
            </a:r>
            <a:endParaRPr lang="en-US" sz="3600" i="1" dirty="0"/>
          </a:p>
        </p:txBody>
      </p:sp>
    </p:spTree>
    <p:extLst>
      <p:ext uri="{BB962C8B-B14F-4D97-AF65-F5344CB8AC3E}">
        <p14:creationId xmlns:p14="http://schemas.microsoft.com/office/powerpoint/2010/main" val="2234512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239975077"/>
              </p:ext>
            </p:extLst>
          </p:nvPr>
        </p:nvGraphicFramePr>
        <p:xfrm>
          <a:off x="1143000" y="2510155"/>
          <a:ext cx="7162800" cy="2819400"/>
        </p:xfrm>
        <a:graphic>
          <a:graphicData uri="http://schemas.openxmlformats.org/drawingml/2006/table">
            <a:tbl>
              <a:tblPr firstRow="1" bandRow="1">
                <a:tableStyleId>{93296810-A885-4BE3-A3E7-6D5BEEA58F35}</a:tableStyleId>
              </a:tblPr>
              <a:tblGrid>
                <a:gridCol w="3581400">
                  <a:extLst>
                    <a:ext uri="{9D8B030D-6E8A-4147-A177-3AD203B41FA5}">
                      <a16:colId xmlns:a16="http://schemas.microsoft.com/office/drawing/2014/main" val="370289791"/>
                    </a:ext>
                  </a:extLst>
                </a:gridCol>
                <a:gridCol w="3581400">
                  <a:extLst>
                    <a:ext uri="{9D8B030D-6E8A-4147-A177-3AD203B41FA5}">
                      <a16:colId xmlns:a16="http://schemas.microsoft.com/office/drawing/2014/main" val="1665097899"/>
                    </a:ext>
                  </a:extLst>
                </a:gridCol>
              </a:tblGrid>
              <a:tr h="142240">
                <a:tc>
                  <a:txBody>
                    <a:bodyPr/>
                    <a:lstStyle/>
                    <a:p>
                      <a:r>
                        <a:rPr lang="en-US" dirty="0"/>
                        <a:t>Criteria</a:t>
                      </a:r>
                      <a:r>
                        <a:rPr lang="en-US" baseline="0" dirty="0"/>
                        <a:t> Category</a:t>
                      </a:r>
                      <a:endParaRPr lang="en-US" dirty="0"/>
                    </a:p>
                  </a:txBody>
                  <a:tcPr/>
                </a:tc>
                <a:tc>
                  <a:txBody>
                    <a:bodyPr/>
                    <a:lstStyle/>
                    <a:p>
                      <a:r>
                        <a:rPr lang="en-US" dirty="0"/>
                        <a:t>Maximum</a:t>
                      </a:r>
                      <a:r>
                        <a:rPr lang="en-US" baseline="0" dirty="0"/>
                        <a:t> Weighting</a:t>
                      </a:r>
                      <a:endParaRPr lang="en-US" dirty="0"/>
                    </a:p>
                  </a:txBody>
                  <a:tcPr/>
                </a:tc>
                <a:extLst>
                  <a:ext uri="{0D108BD9-81ED-4DB2-BD59-A6C34878D82A}">
                    <a16:rowId xmlns:a16="http://schemas.microsoft.com/office/drawing/2014/main" val="2521604960"/>
                  </a:ext>
                </a:extLst>
              </a:tr>
              <a:tr h="370840">
                <a:tc>
                  <a:txBody>
                    <a:bodyPr/>
                    <a:lstStyle/>
                    <a:p>
                      <a:r>
                        <a:rPr lang="en-US" dirty="0"/>
                        <a:t>Project Plan</a:t>
                      </a:r>
                    </a:p>
                    <a:p>
                      <a:pPr lvl="1"/>
                      <a:r>
                        <a:rPr lang="en-US" sz="1600" dirty="0"/>
                        <a:t>Engineering/Design</a:t>
                      </a:r>
                    </a:p>
                    <a:p>
                      <a:pPr lvl="1"/>
                      <a:r>
                        <a:rPr lang="en-US" sz="1600" dirty="0"/>
                        <a:t>Permitting/Environmental</a:t>
                      </a:r>
                    </a:p>
                    <a:p>
                      <a:pPr lvl="1"/>
                      <a:r>
                        <a:rPr lang="en-US" sz="1600" dirty="0"/>
                        <a:t>Construction/Procurement</a:t>
                      </a:r>
                    </a:p>
                    <a:p>
                      <a:pPr lvl="1"/>
                      <a:r>
                        <a:rPr lang="en-US" sz="1600" dirty="0"/>
                        <a:t>O&amp;M</a:t>
                      </a:r>
                    </a:p>
                  </a:txBody>
                  <a:tcPr/>
                </a:tc>
                <a:tc>
                  <a:txBody>
                    <a:bodyPr/>
                    <a:lstStyle/>
                    <a:p>
                      <a:endParaRPr lang="en-US" sz="1600" dirty="0"/>
                    </a:p>
                    <a:p>
                      <a:r>
                        <a:rPr lang="en-US" sz="1600" dirty="0"/>
                        <a:t>10%</a:t>
                      </a:r>
                    </a:p>
                    <a:p>
                      <a:r>
                        <a:rPr lang="en-US" sz="1600" dirty="0"/>
                        <a:t>10%</a:t>
                      </a:r>
                    </a:p>
                    <a:p>
                      <a:r>
                        <a:rPr lang="en-US" sz="1600" dirty="0"/>
                        <a:t>10%</a:t>
                      </a:r>
                    </a:p>
                    <a:p>
                      <a:r>
                        <a:rPr lang="en-US" sz="1600" dirty="0"/>
                        <a:t>5%</a:t>
                      </a:r>
                    </a:p>
                  </a:txBody>
                  <a:tcPr/>
                </a:tc>
                <a:extLst>
                  <a:ext uri="{0D108BD9-81ED-4DB2-BD59-A6C34878D82A}">
                    <a16:rowId xmlns:a16="http://schemas.microsoft.com/office/drawing/2014/main" val="3303476600"/>
                  </a:ext>
                </a:extLst>
              </a:tr>
              <a:tr h="370840">
                <a:tc>
                  <a:txBody>
                    <a:bodyPr/>
                    <a:lstStyle/>
                    <a:p>
                      <a:r>
                        <a:rPr lang="en-US" dirty="0"/>
                        <a:t>Schedule</a:t>
                      </a:r>
                    </a:p>
                  </a:txBody>
                  <a:tcPr/>
                </a:tc>
                <a:tc>
                  <a:txBody>
                    <a:bodyPr/>
                    <a:lstStyle/>
                    <a:p>
                      <a:r>
                        <a:rPr lang="en-US" dirty="0"/>
                        <a:t>10%</a:t>
                      </a:r>
                    </a:p>
                  </a:txBody>
                  <a:tcPr/>
                </a:tc>
                <a:extLst>
                  <a:ext uri="{0D108BD9-81ED-4DB2-BD59-A6C34878D82A}">
                    <a16:rowId xmlns:a16="http://schemas.microsoft.com/office/drawing/2014/main" val="1437715086"/>
                  </a:ext>
                </a:extLst>
              </a:tr>
              <a:tr h="370840">
                <a:tc>
                  <a:txBody>
                    <a:bodyPr/>
                    <a:lstStyle/>
                    <a:p>
                      <a:r>
                        <a:rPr lang="en-US" dirty="0"/>
                        <a:t>Cost</a:t>
                      </a:r>
                    </a:p>
                  </a:txBody>
                  <a:tcPr/>
                </a:tc>
                <a:tc>
                  <a:txBody>
                    <a:bodyPr/>
                    <a:lstStyle/>
                    <a:p>
                      <a:r>
                        <a:rPr lang="en-US" dirty="0"/>
                        <a:t>50%</a:t>
                      </a:r>
                    </a:p>
                  </a:txBody>
                  <a:tcPr/>
                </a:tc>
                <a:extLst>
                  <a:ext uri="{0D108BD9-81ED-4DB2-BD59-A6C34878D82A}">
                    <a16:rowId xmlns:a16="http://schemas.microsoft.com/office/drawing/2014/main" val="3455654108"/>
                  </a:ext>
                </a:extLst>
              </a:tr>
              <a:tr h="370840">
                <a:tc>
                  <a:txBody>
                    <a:bodyPr/>
                    <a:lstStyle/>
                    <a:p>
                      <a:r>
                        <a:rPr lang="en-US" dirty="0"/>
                        <a:t>Planning</a:t>
                      </a:r>
                      <a:r>
                        <a:rPr lang="en-US" baseline="0" dirty="0"/>
                        <a:t> Participation</a:t>
                      </a:r>
                      <a:endParaRPr lang="en-US" dirty="0"/>
                    </a:p>
                  </a:txBody>
                  <a:tcPr/>
                </a:tc>
                <a:tc>
                  <a:txBody>
                    <a:bodyPr/>
                    <a:lstStyle/>
                    <a:p>
                      <a:r>
                        <a:rPr lang="en-US" dirty="0"/>
                        <a:t>5%</a:t>
                      </a:r>
                    </a:p>
                  </a:txBody>
                  <a:tcPr/>
                </a:tc>
                <a:extLst>
                  <a:ext uri="{0D108BD9-81ED-4DB2-BD59-A6C34878D82A}">
                    <a16:rowId xmlns:a16="http://schemas.microsoft.com/office/drawing/2014/main" val="2744186112"/>
                  </a:ext>
                </a:extLst>
              </a:tr>
            </a:tbl>
          </a:graphicData>
        </a:graphic>
      </p:graphicFrame>
      <p:sp>
        <p:nvSpPr>
          <p:cNvPr id="4" name="Slide Number Placeholder 3"/>
          <p:cNvSpPr>
            <a:spLocks noGrp="1"/>
          </p:cNvSpPr>
          <p:nvPr>
            <p:ph type="sldNum" sz="quarter" idx="12"/>
          </p:nvPr>
        </p:nvSpPr>
        <p:spPr/>
        <p:txBody>
          <a:bodyPr/>
          <a:lstStyle/>
          <a:p>
            <a:pPr>
              <a:defRPr/>
            </a:pPr>
            <a:fld id="{5CECB9A7-042E-43D9-BEC7-0F3FD0062A6D}" type="slidenum">
              <a:rPr lang="en-US" smtClean="0"/>
              <a:pPr>
                <a:defRPr/>
              </a:pPr>
              <a:t>23</a:t>
            </a:fld>
            <a:endParaRPr lang="en-US" dirty="0"/>
          </a:p>
        </p:txBody>
      </p:sp>
      <p:sp>
        <p:nvSpPr>
          <p:cNvPr id="6" name="Title 4"/>
          <p:cNvSpPr>
            <a:spLocks noGrp="1"/>
          </p:cNvSpPr>
          <p:nvPr>
            <p:ph type="title"/>
          </p:nvPr>
        </p:nvSpPr>
        <p:spPr>
          <a:xfrm>
            <a:off x="0" y="1752600"/>
            <a:ext cx="9144000" cy="609600"/>
          </a:xfrm>
        </p:spPr>
        <p:txBody>
          <a:bodyPr/>
          <a:lstStyle/>
          <a:p>
            <a:r>
              <a:rPr lang="en-US" sz="3600" dirty="0"/>
              <a:t>Scoring Matrix Example</a:t>
            </a:r>
            <a:endParaRPr lang="en-US" sz="3600" i="1" dirty="0"/>
          </a:p>
        </p:txBody>
      </p:sp>
    </p:spTree>
    <p:extLst>
      <p:ext uri="{BB962C8B-B14F-4D97-AF65-F5344CB8AC3E}">
        <p14:creationId xmlns:p14="http://schemas.microsoft.com/office/powerpoint/2010/main" val="1579357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228600" y="2667000"/>
            <a:ext cx="8763000" cy="990600"/>
          </a:xfrm>
        </p:spPr>
        <p:txBody>
          <a:bodyPr/>
          <a:lstStyle/>
          <a:p>
            <a:pPr eaLnBrk="1" hangingPunct="1"/>
            <a:r>
              <a:rPr lang="en-US" sz="4000" b="1" dirty="0"/>
              <a:t>Draft Procedures Document</a:t>
            </a:r>
          </a:p>
        </p:txBody>
      </p:sp>
      <p:sp>
        <p:nvSpPr>
          <p:cNvPr id="25602" name="Content Placeholder 2"/>
          <p:cNvSpPr>
            <a:spLocks noGrp="1"/>
          </p:cNvSpPr>
          <p:nvPr>
            <p:ph idx="1"/>
          </p:nvPr>
        </p:nvSpPr>
        <p:spPr>
          <a:xfrm>
            <a:off x="457200" y="2743200"/>
            <a:ext cx="8229600" cy="3962400"/>
          </a:xfrm>
        </p:spPr>
        <p:txBody>
          <a:body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p:txBody>
      </p:sp>
      <p:sp>
        <p:nvSpPr>
          <p:cNvPr id="3" name="Slide Number Placeholder 2"/>
          <p:cNvSpPr>
            <a:spLocks noGrp="1"/>
          </p:cNvSpPr>
          <p:nvPr>
            <p:ph type="sldNum" sz="quarter" idx="12"/>
          </p:nvPr>
        </p:nvSpPr>
        <p:spPr/>
        <p:txBody>
          <a:bodyPr/>
          <a:lstStyle/>
          <a:p>
            <a:pPr>
              <a:defRPr/>
            </a:pPr>
            <a:fld id="{B3B96479-446E-429D-B090-6EA525AF4BFD}" type="slidenum">
              <a:rPr lang="en-US" smtClean="0"/>
              <a:pPr>
                <a:defRPr/>
              </a:pPr>
              <a:t>24</a:t>
            </a:fld>
            <a:endParaRPr lang="en-US" dirty="0"/>
          </a:p>
        </p:txBody>
      </p:sp>
    </p:spTree>
    <p:extLst>
      <p:ext uri="{BB962C8B-B14F-4D97-AF65-F5344CB8AC3E}">
        <p14:creationId xmlns:p14="http://schemas.microsoft.com/office/powerpoint/2010/main" val="2624171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228600" y="1828800"/>
            <a:ext cx="8763000" cy="990600"/>
          </a:xfrm>
        </p:spPr>
        <p:txBody>
          <a:bodyPr/>
          <a:lstStyle/>
          <a:p>
            <a:pPr eaLnBrk="1" hangingPunct="1"/>
            <a:r>
              <a:rPr lang="en-US" sz="4000" b="1" dirty="0"/>
              <a:t>Action Items and Next Steps</a:t>
            </a:r>
          </a:p>
        </p:txBody>
      </p:sp>
      <p:sp>
        <p:nvSpPr>
          <p:cNvPr id="25602" name="Content Placeholder 2"/>
          <p:cNvSpPr>
            <a:spLocks noGrp="1"/>
          </p:cNvSpPr>
          <p:nvPr>
            <p:ph idx="1"/>
          </p:nvPr>
        </p:nvSpPr>
        <p:spPr>
          <a:xfrm>
            <a:off x="457200" y="2743200"/>
            <a:ext cx="8229600" cy="3962400"/>
          </a:xfrm>
        </p:spPr>
        <p:txBody>
          <a:body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p:txBody>
      </p:sp>
      <p:sp>
        <p:nvSpPr>
          <p:cNvPr id="3" name="Slide Number Placeholder 2"/>
          <p:cNvSpPr>
            <a:spLocks noGrp="1"/>
          </p:cNvSpPr>
          <p:nvPr>
            <p:ph type="sldNum" sz="quarter" idx="12"/>
          </p:nvPr>
        </p:nvSpPr>
        <p:spPr/>
        <p:txBody>
          <a:bodyPr/>
          <a:lstStyle/>
          <a:p>
            <a:pPr>
              <a:defRPr/>
            </a:pPr>
            <a:fld id="{B3B96479-446E-429D-B090-6EA525AF4BFD}" type="slidenum">
              <a:rPr lang="en-US" smtClean="0"/>
              <a:pPr>
                <a:defRPr/>
              </a:pPr>
              <a:t>25</a:t>
            </a:fld>
            <a:endParaRPr lang="en-US" dirty="0"/>
          </a:p>
        </p:txBody>
      </p:sp>
    </p:spTree>
    <p:extLst>
      <p:ext uri="{BB962C8B-B14F-4D97-AF65-F5344CB8AC3E}">
        <p14:creationId xmlns:p14="http://schemas.microsoft.com/office/powerpoint/2010/main" val="11046052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p:cNvSpPr>
          <p:nvPr/>
        </p:nvSpPr>
        <p:spPr bwMode="auto">
          <a:xfrm>
            <a:off x="304800" y="2438400"/>
            <a:ext cx="8534400" cy="4038600"/>
          </a:xfrm>
          <a:prstGeom prst="rect">
            <a:avLst/>
          </a:prstGeom>
          <a:noFill/>
          <a:ln w="9525">
            <a:noFill/>
            <a:miter lim="800000"/>
            <a:headEnd/>
            <a:tailEnd/>
          </a:ln>
        </p:spPr>
        <p:txBody>
          <a:bodyPr>
            <a:normAutofit/>
          </a:bodyPr>
          <a:lstStyle/>
          <a:p>
            <a:pPr marL="342900" indent="-342900" algn="just" eaLnBrk="0" hangingPunct="0">
              <a:spcBef>
                <a:spcPct val="20000"/>
              </a:spcBef>
              <a:buFont typeface="Wingdings" panose="05000000000000000000" pitchFamily="2" charset="2"/>
              <a:buChar char="Ø"/>
            </a:pPr>
            <a:r>
              <a:rPr lang="en-US" sz="2400" b="1" dirty="0">
                <a:latin typeface="+mn-lt"/>
              </a:rPr>
              <a:t>November 22</a:t>
            </a:r>
            <a:r>
              <a:rPr lang="en-US" sz="2400" b="1" baseline="30000" dirty="0">
                <a:latin typeface="+mn-lt"/>
              </a:rPr>
              <a:t>nd</a:t>
            </a:r>
            <a:r>
              <a:rPr lang="en-US" sz="2400" b="1" dirty="0">
                <a:latin typeface="+mn-lt"/>
              </a:rPr>
              <a:t> </a:t>
            </a:r>
            <a:r>
              <a:rPr lang="en-US" sz="2400" dirty="0">
                <a:latin typeface="+mn-lt"/>
              </a:rPr>
              <a:t>- 2:00 p.m. to 4:00 p.m. (MST)/ 1:00 p.m. to 3:00 p.m. (PST) – webinar</a:t>
            </a:r>
          </a:p>
          <a:p>
            <a:pPr marL="800100" lvl="1" indent="-342900" algn="just" eaLnBrk="0" hangingPunct="0">
              <a:spcBef>
                <a:spcPct val="20000"/>
              </a:spcBef>
              <a:buFont typeface="Wingdings" panose="05000000000000000000" pitchFamily="2" charset="2"/>
              <a:buChar char="Ø"/>
            </a:pPr>
            <a:r>
              <a:rPr lang="en-US" sz="2400" dirty="0">
                <a:latin typeface="+mn-lt"/>
              </a:rPr>
              <a:t>Brattle Group and ICF will join the call to provide feedback on what we’ve developed to-date</a:t>
            </a:r>
          </a:p>
          <a:p>
            <a:pPr lvl="1" algn="just" eaLnBrk="0" hangingPunct="0">
              <a:spcBef>
                <a:spcPct val="20000"/>
              </a:spcBef>
            </a:pPr>
            <a:endParaRPr lang="en-US" sz="2400" dirty="0">
              <a:latin typeface="+mn-lt"/>
            </a:endParaRPr>
          </a:p>
          <a:p>
            <a:pPr marL="800100" lvl="1" indent="-342900" algn="just" eaLnBrk="0" hangingPunct="0">
              <a:spcBef>
                <a:spcPct val="20000"/>
              </a:spcBef>
              <a:buFont typeface="Wingdings" panose="05000000000000000000" pitchFamily="2" charset="2"/>
              <a:buChar char="Ø"/>
            </a:pPr>
            <a:endParaRPr lang="en-US" sz="2400" dirty="0">
              <a:latin typeface="+mn-lt"/>
            </a:endParaRPr>
          </a:p>
          <a:p>
            <a:pPr marL="342900" indent="-342900" algn="just" eaLnBrk="0" hangingPunct="0">
              <a:spcBef>
                <a:spcPct val="20000"/>
              </a:spcBef>
              <a:buFont typeface="Wingdings" panose="05000000000000000000" pitchFamily="2" charset="2"/>
              <a:buChar char="Ø"/>
            </a:pPr>
            <a:endParaRPr lang="en-US" sz="2400" dirty="0">
              <a:latin typeface="+mn-lt"/>
            </a:endParaRPr>
          </a:p>
          <a:p>
            <a:pPr marL="800100" lvl="1" indent="-342900" algn="just" eaLnBrk="0" hangingPunct="0">
              <a:spcBef>
                <a:spcPct val="20000"/>
              </a:spcBef>
              <a:buFont typeface="Wingdings" panose="05000000000000000000" pitchFamily="2" charset="2"/>
              <a:buChar char="Ø"/>
            </a:pPr>
            <a:endParaRPr lang="en-US" sz="2400" dirty="0">
              <a:latin typeface="+mn-lt"/>
            </a:endParaRPr>
          </a:p>
          <a:p>
            <a:pPr marL="342900" indent="-342900" algn="just" eaLnBrk="0" hangingPunct="0">
              <a:spcBef>
                <a:spcPct val="20000"/>
              </a:spcBef>
              <a:buFont typeface="Wingdings" panose="05000000000000000000" pitchFamily="2" charset="2"/>
              <a:buChar char="Ø"/>
            </a:pPr>
            <a:endParaRPr lang="en-US" sz="2400" dirty="0">
              <a:latin typeface="+mn-lt"/>
            </a:endParaRPr>
          </a:p>
          <a:p>
            <a:pPr marL="342900" indent="-342900" algn="just" eaLnBrk="0" hangingPunct="0">
              <a:spcBef>
                <a:spcPct val="20000"/>
              </a:spcBef>
              <a:buFont typeface="Wingdings" panose="05000000000000000000" pitchFamily="2" charset="2"/>
              <a:buChar char="Ø"/>
            </a:pPr>
            <a:endParaRPr lang="en-US" sz="2400" dirty="0">
              <a:latin typeface="+mn-lt"/>
            </a:endParaRPr>
          </a:p>
          <a:p>
            <a:pPr marL="800100" lvl="1" indent="-342900" algn="just" eaLnBrk="0" hangingPunct="0">
              <a:spcBef>
                <a:spcPct val="20000"/>
              </a:spcBef>
              <a:buFont typeface="Wingdings" panose="05000000000000000000" pitchFamily="2" charset="2"/>
              <a:buChar char="Ø"/>
            </a:pPr>
            <a:endParaRPr lang="en-US" sz="2400" dirty="0">
              <a:latin typeface="+mn-lt"/>
            </a:endParaRPr>
          </a:p>
          <a:p>
            <a:pPr marL="800100" lvl="1" indent="-342900" algn="just" eaLnBrk="0" hangingPunct="0">
              <a:spcBef>
                <a:spcPct val="20000"/>
              </a:spcBef>
              <a:buFont typeface="Wingdings" panose="05000000000000000000" pitchFamily="2" charset="2"/>
              <a:buChar char="Ø"/>
            </a:pPr>
            <a:endParaRPr lang="en-US" sz="2400" dirty="0">
              <a:latin typeface="+mn-lt"/>
            </a:endParaRPr>
          </a:p>
          <a:p>
            <a:pPr marL="800100" lvl="1" indent="-342900" algn="just" eaLnBrk="0" hangingPunct="0">
              <a:spcBef>
                <a:spcPct val="20000"/>
              </a:spcBef>
              <a:buFont typeface="Wingdings" panose="05000000000000000000" pitchFamily="2" charset="2"/>
              <a:buChar char="Ø"/>
            </a:pPr>
            <a:endParaRPr lang="en-US" sz="2400" dirty="0">
              <a:latin typeface="+mn-lt"/>
            </a:endParaRPr>
          </a:p>
          <a:p>
            <a:pPr lvl="1" algn="just" eaLnBrk="0" hangingPunct="0">
              <a:spcBef>
                <a:spcPct val="20000"/>
              </a:spcBef>
            </a:pPr>
            <a:endParaRPr lang="en-US" sz="2400" dirty="0">
              <a:latin typeface="+mn-lt"/>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5EA1779-6B2A-4AF1-9180-D8A50A7A3268}" type="slidenum">
              <a:rPr lang="en-US" sz="1200">
                <a:solidFill>
                  <a:schemeClr val="tx1">
                    <a:tint val="75000"/>
                  </a:schemeClr>
                </a:solidFill>
                <a:latin typeface="+mn-lt"/>
              </a:rPr>
              <a:pPr algn="r" fontAlgn="auto">
                <a:spcBef>
                  <a:spcPts val="0"/>
                </a:spcBef>
                <a:spcAft>
                  <a:spcPts val="0"/>
                </a:spcAft>
                <a:defRPr/>
              </a:pPr>
              <a:t>26</a:t>
            </a:fld>
            <a:endParaRPr lang="en-US" sz="1200" dirty="0">
              <a:solidFill>
                <a:schemeClr val="tx1">
                  <a:tint val="75000"/>
                </a:schemeClr>
              </a:solidFill>
              <a:latin typeface="+mn-lt"/>
            </a:endParaRPr>
          </a:p>
        </p:txBody>
      </p:sp>
      <p:sp>
        <p:nvSpPr>
          <p:cNvPr id="26627" name="Text Box 5"/>
          <p:cNvSpPr txBox="1">
            <a:spLocks noChangeArrowheads="1"/>
          </p:cNvSpPr>
          <p:nvPr/>
        </p:nvSpPr>
        <p:spPr bwMode="auto">
          <a:xfrm>
            <a:off x="0" y="1508125"/>
            <a:ext cx="9144000" cy="930275"/>
          </a:xfrm>
          <a:prstGeom prst="rect">
            <a:avLst/>
          </a:prstGeom>
          <a:noFill/>
          <a:ln w="9525">
            <a:noFill/>
            <a:miter lim="800000"/>
            <a:headEnd/>
            <a:tailEnd/>
          </a:ln>
        </p:spPr>
        <p:txBody>
          <a:bodyPr/>
          <a:lstStyle/>
          <a:p>
            <a:pPr marL="342900" indent="-342900" algn="ctr"/>
            <a:r>
              <a:rPr lang="en-US" sz="4000" b="1" dirty="0">
                <a:latin typeface="Calibri" pitchFamily="34" charset="0"/>
              </a:rPr>
              <a:t>Next Meeting</a:t>
            </a:r>
          </a:p>
        </p:txBody>
      </p:sp>
    </p:spTree>
    <p:extLst>
      <p:ext uri="{BB962C8B-B14F-4D97-AF65-F5344CB8AC3E}">
        <p14:creationId xmlns:p14="http://schemas.microsoft.com/office/powerpoint/2010/main" val="2561941597"/>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228600" y="2057400"/>
            <a:ext cx="8763000" cy="1828800"/>
          </a:xfrm>
        </p:spPr>
        <p:txBody>
          <a:bodyPr/>
          <a:lstStyle/>
          <a:p>
            <a:pPr eaLnBrk="1" hangingPunct="1"/>
            <a:r>
              <a:rPr lang="en-US" sz="4000" b="1" dirty="0"/>
              <a:t>Adjourn</a:t>
            </a:r>
          </a:p>
        </p:txBody>
      </p:sp>
      <p:sp>
        <p:nvSpPr>
          <p:cNvPr id="25602" name="Content Placeholder 2"/>
          <p:cNvSpPr>
            <a:spLocks noGrp="1"/>
          </p:cNvSpPr>
          <p:nvPr>
            <p:ph idx="1"/>
          </p:nvPr>
        </p:nvSpPr>
        <p:spPr>
          <a:xfrm>
            <a:off x="457200" y="3657600"/>
            <a:ext cx="8229600" cy="3048000"/>
          </a:xfrm>
        </p:spPr>
        <p:txBody>
          <a:body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p:txBody>
      </p:sp>
      <p:sp>
        <p:nvSpPr>
          <p:cNvPr id="3" name="Slide Number Placeholder 2"/>
          <p:cNvSpPr>
            <a:spLocks noGrp="1"/>
          </p:cNvSpPr>
          <p:nvPr>
            <p:ph type="sldNum" sz="quarter" idx="12"/>
          </p:nvPr>
        </p:nvSpPr>
        <p:spPr/>
        <p:txBody>
          <a:bodyPr/>
          <a:lstStyle/>
          <a:p>
            <a:pPr>
              <a:defRPr/>
            </a:pPr>
            <a:fld id="{B3B96479-446E-429D-B090-6EA525AF4BFD}" type="slidenum">
              <a:rPr lang="en-US" smtClean="0"/>
              <a:pPr>
                <a:defRPr/>
              </a:pPr>
              <a:t>27</a:t>
            </a:fld>
            <a:endParaRPr lang="en-US" dirty="0"/>
          </a:p>
        </p:txBody>
      </p:sp>
    </p:spTree>
    <p:extLst>
      <p:ext uri="{BB962C8B-B14F-4D97-AF65-F5344CB8AC3E}">
        <p14:creationId xmlns:p14="http://schemas.microsoft.com/office/powerpoint/2010/main" val="3532276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txBox="1">
            <a:spLocks/>
          </p:cNvSpPr>
          <p:nvPr/>
        </p:nvSpPr>
        <p:spPr bwMode="auto">
          <a:xfrm>
            <a:off x="228600" y="2209800"/>
            <a:ext cx="8747125" cy="1371600"/>
          </a:xfrm>
          <a:prstGeom prst="rect">
            <a:avLst/>
          </a:prstGeom>
          <a:noFill/>
          <a:ln w="9525">
            <a:noFill/>
            <a:miter lim="800000"/>
            <a:headEnd/>
            <a:tailEnd/>
          </a:ln>
        </p:spPr>
        <p:txBody>
          <a:bodyPr anchor="ctr"/>
          <a:lstStyle/>
          <a:p>
            <a:pPr algn="ctr"/>
            <a:r>
              <a:rPr lang="en-US" sz="4000" b="1" dirty="0">
                <a:latin typeface="Calibri" pitchFamily="34" charset="0"/>
              </a:rPr>
              <a:t>Antitrust Statement Reminder </a:t>
            </a:r>
          </a:p>
        </p:txBody>
      </p:sp>
      <p:sp>
        <p:nvSpPr>
          <p:cNvPr id="19458" name="Title 1"/>
          <p:cNvSpPr txBox="1">
            <a:spLocks/>
          </p:cNvSpPr>
          <p:nvPr/>
        </p:nvSpPr>
        <p:spPr bwMode="auto">
          <a:xfrm>
            <a:off x="76200" y="4343400"/>
            <a:ext cx="8839200" cy="1828800"/>
          </a:xfrm>
          <a:prstGeom prst="rect">
            <a:avLst/>
          </a:prstGeom>
          <a:noFill/>
          <a:ln w="9525">
            <a:noFill/>
            <a:miter lim="800000"/>
            <a:headEnd/>
            <a:tailEnd/>
          </a:ln>
        </p:spPr>
        <p:txBody>
          <a:bodyPr anchor="ctr"/>
          <a:lstStyle/>
          <a:p>
            <a:pPr algn="ctr"/>
            <a:endParaRPr lang="en-US" sz="2400" b="1" dirty="0">
              <a:latin typeface="Calibri" pitchFamily="34" charset="0"/>
            </a:endParaRPr>
          </a:p>
        </p:txBody>
      </p:sp>
      <p:sp>
        <p:nvSpPr>
          <p:cNvPr id="2" name="Slide Number Placeholder 1"/>
          <p:cNvSpPr>
            <a:spLocks noGrp="1"/>
          </p:cNvSpPr>
          <p:nvPr>
            <p:ph type="sldNum" sz="quarter" idx="12"/>
          </p:nvPr>
        </p:nvSpPr>
        <p:spPr/>
        <p:txBody>
          <a:bodyPr/>
          <a:lstStyle/>
          <a:p>
            <a:pPr>
              <a:defRPr/>
            </a:pPr>
            <a:fld id="{CE189FAE-805D-4834-96A5-B716092E707F}" type="slidenum">
              <a:rPr lang="en-US" smtClean="0"/>
              <a:pPr>
                <a:defRPr/>
              </a:pPr>
              <a:t>3</a:t>
            </a:fld>
            <a:endParaRPr lang="en-US" dirty="0"/>
          </a:p>
        </p:txBody>
      </p:sp>
      <p:sp>
        <p:nvSpPr>
          <p:cNvPr id="5" name="Content Placeholder 2"/>
          <p:cNvSpPr txBox="1">
            <a:spLocks/>
          </p:cNvSpPr>
          <p:nvPr/>
        </p:nvSpPr>
        <p:spPr>
          <a:xfrm>
            <a:off x="457200" y="3657600"/>
            <a:ext cx="8229600" cy="30480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r>
              <a:rPr lang="en-US" sz="2800" dirty="0"/>
              <a:t>Bob Smith, PMC Vice-Chair, </a:t>
            </a:r>
            <a:r>
              <a:rPr lang="en-US" sz="2800" dirty="0" err="1"/>
              <a:t>TransCanyon</a:t>
            </a:r>
            <a:endParaRPr lang="en-US" sz="2800" dirty="0"/>
          </a:p>
        </p:txBody>
      </p:sp>
    </p:spTree>
    <p:extLst>
      <p:ext uri="{BB962C8B-B14F-4D97-AF65-F5344CB8AC3E}">
        <p14:creationId xmlns:p14="http://schemas.microsoft.com/office/powerpoint/2010/main" val="197263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90500" y="2362200"/>
            <a:ext cx="8763000" cy="990600"/>
          </a:xfrm>
        </p:spPr>
        <p:txBody>
          <a:bodyPr/>
          <a:lstStyle/>
          <a:p>
            <a:pPr eaLnBrk="1" hangingPunct="1"/>
            <a:r>
              <a:rPr lang="en-US" sz="4000" b="1" dirty="0"/>
              <a:t>Process Steps and Timeline Review</a:t>
            </a:r>
            <a:endParaRPr lang="en-US" sz="4000" b="1" i="1" dirty="0"/>
          </a:p>
        </p:txBody>
      </p:sp>
      <p:sp>
        <p:nvSpPr>
          <p:cNvPr id="3" name="Slide Number Placeholder 2"/>
          <p:cNvSpPr>
            <a:spLocks noGrp="1"/>
          </p:cNvSpPr>
          <p:nvPr>
            <p:ph type="sldNum" sz="quarter" idx="12"/>
          </p:nvPr>
        </p:nvSpPr>
        <p:spPr/>
        <p:txBody>
          <a:bodyPr/>
          <a:lstStyle/>
          <a:p>
            <a:pPr>
              <a:defRPr/>
            </a:pPr>
            <a:fld id="{B3B96479-446E-429D-B090-6EA525AF4BFD}" type="slidenum">
              <a:rPr lang="en-US" smtClean="0"/>
              <a:pPr>
                <a:defRPr/>
              </a:pPr>
              <a:t>4</a:t>
            </a:fld>
            <a:endParaRPr lang="en-US" dirty="0"/>
          </a:p>
        </p:txBody>
      </p:sp>
    </p:spTree>
    <p:extLst>
      <p:ext uri="{BB962C8B-B14F-4D97-AF65-F5344CB8AC3E}">
        <p14:creationId xmlns:p14="http://schemas.microsoft.com/office/powerpoint/2010/main" val="216358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Developer Selection Process Steps - Draft</a:t>
            </a: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5</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06459320"/>
              </p:ext>
            </p:extLst>
          </p:nvPr>
        </p:nvGraphicFramePr>
        <p:xfrm>
          <a:off x="381000" y="2362201"/>
          <a:ext cx="8382000" cy="3807766"/>
        </p:xfrm>
        <a:graphic>
          <a:graphicData uri="http://schemas.openxmlformats.org/drawingml/2006/table">
            <a:tbl>
              <a:tblPr firstRow="1" firstCol="1" bandRow="1">
                <a:tableStyleId>{93296810-A885-4BE3-A3E7-6D5BEEA58F35}</a:tableStyleId>
              </a:tblPr>
              <a:tblGrid>
                <a:gridCol w="2667000">
                  <a:extLst>
                    <a:ext uri="{9D8B030D-6E8A-4147-A177-3AD203B41FA5}">
                      <a16:colId xmlns:a16="http://schemas.microsoft.com/office/drawing/2014/main" val="1071802883"/>
                    </a:ext>
                  </a:extLst>
                </a:gridCol>
                <a:gridCol w="2743200">
                  <a:extLst>
                    <a:ext uri="{9D8B030D-6E8A-4147-A177-3AD203B41FA5}">
                      <a16:colId xmlns:a16="http://schemas.microsoft.com/office/drawing/2014/main" val="3239480494"/>
                    </a:ext>
                  </a:extLst>
                </a:gridCol>
                <a:gridCol w="2971800">
                  <a:extLst>
                    <a:ext uri="{9D8B030D-6E8A-4147-A177-3AD203B41FA5}">
                      <a16:colId xmlns:a16="http://schemas.microsoft.com/office/drawing/2014/main" val="3845328888"/>
                    </a:ext>
                  </a:extLst>
                </a:gridCol>
              </a:tblGrid>
              <a:tr h="245162">
                <a:tc>
                  <a:txBody>
                    <a:bodyPr/>
                    <a:lstStyle/>
                    <a:p>
                      <a:pPr marL="0" marR="0" algn="l">
                        <a:lnSpc>
                          <a:spcPct val="107000"/>
                        </a:lnSpc>
                        <a:spcBef>
                          <a:spcPts val="0"/>
                        </a:spcBef>
                        <a:spcAft>
                          <a:spcPts val="0"/>
                        </a:spcAft>
                      </a:pPr>
                      <a:r>
                        <a:rPr lang="en-US" sz="1200" dirty="0">
                          <a:effectLst/>
                        </a:rPr>
                        <a:t>Process Step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latin typeface="+mn-lt"/>
                          <a:ea typeface="+mn-ea"/>
                          <a:cs typeface="+mn-cs"/>
                        </a:rPr>
                        <a:t>Responsible</a:t>
                      </a:r>
                      <a:r>
                        <a:rPr lang="en-US" sz="1200" baseline="0" dirty="0">
                          <a:effectLst/>
                          <a:latin typeface="+mn-lt"/>
                          <a:ea typeface="+mn-ea"/>
                          <a:cs typeface="+mn-cs"/>
                        </a:rPr>
                        <a:t> Parties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rPr>
                        <a:t>Est. Timeline: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5041411"/>
                  </a:ext>
                </a:extLst>
              </a:tr>
              <a:tr h="1052494">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Create pool of independent</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evaluators</a:t>
                      </a: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Screen pool of evaluators and select an evaluator for each project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selected into the Regional Plan</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for purposes of cost allocation</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PMC</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PMC *with no special involvement from the project beneficiaries*</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b="1" i="1" dirty="0">
                          <a:effectLst/>
                          <a:latin typeface="Calibri" panose="020F0502020204030204" pitchFamily="34" charset="0"/>
                          <a:ea typeface="Calibri" panose="020F0502020204030204" pitchFamily="34" charset="0"/>
                          <a:cs typeface="Times New Roman" panose="02020603050405020304" pitchFamily="18" charset="0"/>
                        </a:rPr>
                        <a:t>To be developed</a:t>
                      </a:r>
                    </a:p>
                    <a:p>
                      <a:pPr marL="0" marR="0" algn="l">
                        <a:lnSpc>
                          <a:spcPct val="107000"/>
                        </a:lnSpc>
                        <a:spcBef>
                          <a:spcPts val="0"/>
                        </a:spcBef>
                        <a:spcAft>
                          <a:spcPts val="0"/>
                        </a:spcAft>
                      </a:pPr>
                      <a:endParaRPr lang="en-US" sz="1200" b="1" i="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i="1" dirty="0">
                          <a:effectLst/>
                          <a:latin typeface="Calibri" panose="020F0502020204030204" pitchFamily="34" charset="0"/>
                          <a:ea typeface="Calibri" panose="020F0502020204030204" pitchFamily="34" charset="0"/>
                          <a:cs typeface="Times New Roman" panose="02020603050405020304" pitchFamily="18" charset="0"/>
                        </a:rPr>
                        <a:t>To be developed</a:t>
                      </a:r>
                    </a:p>
                    <a:p>
                      <a:pPr marL="0" marR="0" algn="l">
                        <a:lnSpc>
                          <a:spcPct val="107000"/>
                        </a:lnSpc>
                        <a:spcBef>
                          <a:spcPts val="0"/>
                        </a:spcBef>
                        <a:spcAft>
                          <a:spcPts val="0"/>
                        </a:spcAft>
                      </a:pPr>
                      <a:endParaRPr lang="en-US" sz="12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4684257"/>
                  </a:ext>
                </a:extLst>
              </a:tr>
              <a:tr h="701663">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Present project(s) selected into the Regional Plan</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for purposes of cost allocation</a:t>
                      </a:r>
                      <a:r>
                        <a:rPr lang="en-US" sz="1200" dirty="0">
                          <a:effectLst/>
                          <a:latin typeface="Calibri" panose="020F0502020204030204" pitchFamily="34" charset="0"/>
                          <a:ea typeface="Calibri" panose="020F0502020204030204" pitchFamily="34" charset="0"/>
                          <a:cs typeface="Times New Roman" panose="02020603050405020304" pitchFamily="18" charset="0"/>
                        </a:rPr>
                        <a:t> to independent evaluator</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PMC with involvement from the Beneficiaries </a:t>
                      </a: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*meeting</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will be public*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Within 30 days of posting the </a:t>
                      </a:r>
                      <a:r>
                        <a:rPr lang="en-US" sz="1200" i="1" dirty="0">
                          <a:effectLst/>
                          <a:latin typeface="Calibri" panose="020F0502020204030204" pitchFamily="34" charset="0"/>
                          <a:ea typeface="Calibri" panose="020F0502020204030204" pitchFamily="34" charset="0"/>
                          <a:cs typeface="Times New Roman" panose="02020603050405020304" pitchFamily="18" charset="0"/>
                        </a:rPr>
                        <a:t>draft</a:t>
                      </a:r>
                      <a:r>
                        <a:rPr lang="en-US" sz="1200" dirty="0">
                          <a:effectLst/>
                          <a:latin typeface="Calibri" panose="020F0502020204030204" pitchFamily="34" charset="0"/>
                          <a:ea typeface="Calibri" panose="020F0502020204030204" pitchFamily="34" charset="0"/>
                          <a:cs typeface="Times New Roman" panose="02020603050405020304" pitchFamily="18" charset="0"/>
                        </a:rPr>
                        <a:t> Regional Transmission Plan</a:t>
                      </a:r>
                    </a:p>
                  </a:txBody>
                  <a:tcPr marL="68580" marR="68580" marT="0" marB="0"/>
                </a:tc>
                <a:extLst>
                  <a:ext uri="{0D108BD9-81ED-4DB2-BD59-A6C34878D82A}">
                    <a16:rowId xmlns:a16="http://schemas.microsoft.com/office/drawing/2014/main" val="1370660256"/>
                  </a:ext>
                </a:extLst>
              </a:tr>
              <a:tr h="1052494">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Issue RFI</a:t>
                      </a: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RFI responses due</a:t>
                      </a: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Post list of interested developers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Independent evaluator drafts RFI</a:t>
                      </a: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PMC issues</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RFI</a:t>
                      </a: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Eligible developers</a:t>
                      </a: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PMC</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Within 15 days of posting the </a:t>
                      </a:r>
                      <a:r>
                        <a:rPr lang="en-US" sz="1200" i="1" dirty="0">
                          <a:effectLst/>
                          <a:latin typeface="Calibri" panose="020F0502020204030204" pitchFamily="34" charset="0"/>
                          <a:ea typeface="Calibri" panose="020F0502020204030204" pitchFamily="34" charset="0"/>
                          <a:cs typeface="Times New Roman" panose="02020603050405020304" pitchFamily="18" charset="0"/>
                        </a:rPr>
                        <a:t>final</a:t>
                      </a:r>
                      <a:r>
                        <a:rPr lang="en-US" sz="1200" dirty="0">
                          <a:effectLst/>
                          <a:latin typeface="Calibri" panose="020F0502020204030204" pitchFamily="34" charset="0"/>
                          <a:ea typeface="Calibri" panose="020F0502020204030204" pitchFamily="34" charset="0"/>
                          <a:cs typeface="Times New Roman" panose="02020603050405020304" pitchFamily="18" charset="0"/>
                        </a:rPr>
                        <a:t> Regional Transmission Plan</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30 </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days </a:t>
                      </a:r>
                      <a:r>
                        <a:rPr lang="en-US" sz="1200" dirty="0">
                          <a:effectLst/>
                          <a:latin typeface="Calibri" panose="020F0502020204030204" pitchFamily="34" charset="0"/>
                          <a:ea typeface="Calibri" panose="020F0502020204030204" pitchFamily="34" charset="0"/>
                          <a:cs typeface="Times New Roman" panose="02020603050405020304" pitchFamily="18" charset="0"/>
                        </a:rPr>
                        <a:t>following issuance</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of RFI</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7 days following RFI deadline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6588378"/>
                  </a:ext>
                </a:extLst>
              </a:tr>
              <a:tr h="457200">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Continued onto next page…</a:t>
                      </a:r>
                    </a:p>
                  </a:txBody>
                  <a:tcPr marL="68580" marR="68580" marT="0" marB="0" anchor="ctr"/>
                </a:tc>
                <a:tc>
                  <a:txBody>
                    <a:bodyPr/>
                    <a:lstStyle/>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3537713"/>
                  </a:ext>
                </a:extLst>
              </a:tr>
            </a:tbl>
          </a:graphicData>
        </a:graphic>
      </p:graphicFrame>
      <p:sp>
        <p:nvSpPr>
          <p:cNvPr id="7" name="TextBox 6"/>
          <p:cNvSpPr txBox="1"/>
          <p:nvPr/>
        </p:nvSpPr>
        <p:spPr>
          <a:xfrm>
            <a:off x="7309500" y="5892968"/>
            <a:ext cx="1377300" cy="276999"/>
          </a:xfrm>
          <a:prstGeom prst="rect">
            <a:avLst/>
          </a:prstGeom>
          <a:noFill/>
        </p:spPr>
        <p:txBody>
          <a:bodyPr wrap="none" rtlCol="0">
            <a:spAutoFit/>
          </a:bodyPr>
          <a:lstStyle/>
          <a:p>
            <a:r>
              <a:rPr lang="en-US" sz="1200" i="1" dirty="0"/>
              <a:t>Revised 10/27/16</a:t>
            </a:r>
          </a:p>
        </p:txBody>
      </p:sp>
    </p:spTree>
    <p:extLst>
      <p:ext uri="{BB962C8B-B14F-4D97-AF65-F5344CB8AC3E}">
        <p14:creationId xmlns:p14="http://schemas.microsoft.com/office/powerpoint/2010/main" val="21133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05000" y="533400"/>
            <a:ext cx="7010400" cy="609600"/>
          </a:xfrm>
        </p:spPr>
        <p:txBody>
          <a:bodyPr/>
          <a:lstStyle/>
          <a:p>
            <a:r>
              <a:rPr lang="en-US" sz="3600" dirty="0">
                <a:solidFill>
                  <a:schemeClr val="bg1"/>
                </a:solidFill>
              </a:rPr>
              <a:t>Developer Selection Process Steps, cont.- Draft</a:t>
            </a: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6</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84580432"/>
              </p:ext>
            </p:extLst>
          </p:nvPr>
        </p:nvGraphicFramePr>
        <p:xfrm>
          <a:off x="381000" y="1600200"/>
          <a:ext cx="8382000" cy="5189056"/>
        </p:xfrm>
        <a:graphic>
          <a:graphicData uri="http://schemas.openxmlformats.org/drawingml/2006/table">
            <a:tbl>
              <a:tblPr firstRow="1" firstCol="1" bandRow="1">
                <a:tableStyleId>{93296810-A885-4BE3-A3E7-6D5BEEA58F35}</a:tableStyleId>
              </a:tblPr>
              <a:tblGrid>
                <a:gridCol w="2667000">
                  <a:extLst>
                    <a:ext uri="{9D8B030D-6E8A-4147-A177-3AD203B41FA5}">
                      <a16:colId xmlns:a16="http://schemas.microsoft.com/office/drawing/2014/main" val="1071802883"/>
                    </a:ext>
                  </a:extLst>
                </a:gridCol>
                <a:gridCol w="2743200">
                  <a:extLst>
                    <a:ext uri="{9D8B030D-6E8A-4147-A177-3AD203B41FA5}">
                      <a16:colId xmlns:a16="http://schemas.microsoft.com/office/drawing/2014/main" val="3239480494"/>
                    </a:ext>
                  </a:extLst>
                </a:gridCol>
                <a:gridCol w="2971800">
                  <a:extLst>
                    <a:ext uri="{9D8B030D-6E8A-4147-A177-3AD203B41FA5}">
                      <a16:colId xmlns:a16="http://schemas.microsoft.com/office/drawing/2014/main" val="3845328888"/>
                    </a:ext>
                  </a:extLst>
                </a:gridCol>
              </a:tblGrid>
              <a:tr h="273521">
                <a:tc>
                  <a:txBody>
                    <a:bodyPr/>
                    <a:lstStyle/>
                    <a:p>
                      <a:pPr marL="0" marR="0" algn="l">
                        <a:lnSpc>
                          <a:spcPct val="107000"/>
                        </a:lnSpc>
                        <a:spcBef>
                          <a:spcPts val="0"/>
                        </a:spcBef>
                        <a:spcAft>
                          <a:spcPts val="0"/>
                        </a:spcAft>
                      </a:pPr>
                      <a:r>
                        <a:rPr lang="en-US" sz="1200" dirty="0">
                          <a:effectLst/>
                        </a:rPr>
                        <a:t>Process Step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latin typeface="+mn-lt"/>
                          <a:ea typeface="+mn-ea"/>
                          <a:cs typeface="+mn-cs"/>
                        </a:rPr>
                        <a:t>Responsible</a:t>
                      </a:r>
                      <a:r>
                        <a:rPr lang="en-US" sz="1200" baseline="0" dirty="0">
                          <a:effectLst/>
                          <a:latin typeface="+mn-lt"/>
                          <a:ea typeface="+mn-ea"/>
                          <a:cs typeface="+mn-cs"/>
                        </a:rPr>
                        <a:t> Parties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rPr>
                        <a:t>Est. Timeline: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5041411"/>
                  </a:ext>
                </a:extLst>
              </a:tr>
              <a:tr h="41861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Issue RFP</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RFP responses due</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Bids reviewed for completeness</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Opportunity to cure deficiencies</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Bid presentations to independent</a:t>
                      </a:r>
                      <a:r>
                        <a:rPr lang="en-US" sz="1200"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evaluator </a:t>
                      </a:r>
                      <a:r>
                        <a:rPr lang="en-US" sz="1200" baseline="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*under discussion*</a:t>
                      </a:r>
                      <a:endPar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Independent evaluator drafts RFP</a:t>
                      </a: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PMC issues</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RFP</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Interested developers</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Independent evaluator</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Developers</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Developers </a:t>
                      </a:r>
                      <a:r>
                        <a:rPr lang="en-US" sz="1200" baseline="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(others to be involved? Open vs. closed meetings?)</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30 days following</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RFI deadline</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90 days</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Within 30</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days following bid deadline</a:t>
                      </a: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14 days following notification of missing information</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Within 30</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days following bid deadline</a:t>
                      </a:r>
                    </a:p>
                  </a:txBody>
                  <a:tcPr marL="68580" marR="68580" marT="0" marB="0"/>
                </a:tc>
                <a:extLst>
                  <a:ext uri="{0D108BD9-81ED-4DB2-BD59-A6C34878D82A}">
                    <a16:rowId xmlns:a16="http://schemas.microsoft.com/office/drawing/2014/main" val="4193505967"/>
                  </a:ext>
                </a:extLst>
              </a:tr>
              <a:tr h="274320">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Bid evaluations</a:t>
                      </a:r>
                    </a:p>
                  </a:txBody>
                  <a:tcPr marL="68580" marR="68580" marT="0" marB="0" anchor="ct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Independent evaluator</a:t>
                      </a:r>
                    </a:p>
                  </a:txBody>
                  <a:tcPr marL="68580" marR="68580" marT="0" marB="0" anchor="ct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120 days following review for completeness</a:t>
                      </a:r>
                    </a:p>
                  </a:txBody>
                  <a:tcPr marL="68580" marR="68580" marT="0" marB="0" anchor="ctr"/>
                </a:tc>
                <a:extLst>
                  <a:ext uri="{0D108BD9-81ED-4DB2-BD59-A6C34878D82A}">
                    <a16:rowId xmlns:a16="http://schemas.microsoft.com/office/drawing/2014/main" val="3130077482"/>
                  </a:ext>
                </a:extLst>
              </a:tr>
              <a:tr h="55970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Developer selection recommendation to PMC</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Developer selected</a:t>
                      </a: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Post document explaining why a developer was/was not selected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Independent evaluator</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PMC</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Independent evaluator and PMC</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Within 14 days following the end</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of the bid evaluation period</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Next PMC meeting,</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no less than </a:t>
                      </a:r>
                      <a:r>
                        <a:rPr lang="en-US" sz="1200" dirty="0">
                          <a:effectLst/>
                          <a:latin typeface="Calibri" panose="020F0502020204030204" pitchFamily="34" charset="0"/>
                          <a:ea typeface="Calibri" panose="020F0502020204030204" pitchFamily="34" charset="0"/>
                          <a:cs typeface="Times New Roman" panose="02020603050405020304" pitchFamily="18" charset="0"/>
                        </a:rPr>
                        <a:t>30 days and more than 45 days following receipt of final recommendations</a:t>
                      </a:r>
                    </a:p>
                    <a:p>
                      <a:pPr marL="0" marR="0" algn="l">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Within 60 days of selecting a developer (per</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tariff language</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1318086210"/>
                  </a:ext>
                </a:extLst>
              </a:tr>
              <a:tr h="548640">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Forward project development schedule </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to PMC</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Selected</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developer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Within 30 days of notifying</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selected developer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982276"/>
                  </a:ext>
                </a:extLst>
              </a:tr>
            </a:tbl>
          </a:graphicData>
        </a:graphic>
      </p:graphicFrame>
      <p:sp>
        <p:nvSpPr>
          <p:cNvPr id="7" name="TextBox 6"/>
          <p:cNvSpPr txBox="1"/>
          <p:nvPr/>
        </p:nvSpPr>
        <p:spPr>
          <a:xfrm>
            <a:off x="7423800" y="6546147"/>
            <a:ext cx="1377300" cy="276999"/>
          </a:xfrm>
          <a:prstGeom prst="rect">
            <a:avLst/>
          </a:prstGeom>
          <a:noFill/>
        </p:spPr>
        <p:txBody>
          <a:bodyPr wrap="none" rtlCol="0">
            <a:spAutoFit/>
          </a:bodyPr>
          <a:lstStyle/>
          <a:p>
            <a:r>
              <a:rPr lang="en-US" sz="1200" i="1" dirty="0"/>
              <a:t>Revised 10/27/16</a:t>
            </a:r>
          </a:p>
        </p:txBody>
      </p:sp>
    </p:spTree>
    <p:extLst>
      <p:ext uri="{BB962C8B-B14F-4D97-AF65-F5344CB8AC3E}">
        <p14:creationId xmlns:p14="http://schemas.microsoft.com/office/powerpoint/2010/main" val="537666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Project Timeline" descr="Line chart that plots each project on the corresponding timeframe." title="Project Timeline"/>
          <p:cNvGraphicFramePr>
            <a:graphicFrameLocks/>
          </p:cNvGraphicFramePr>
          <p:nvPr>
            <p:extLst/>
          </p:nvPr>
        </p:nvGraphicFramePr>
        <p:xfrm>
          <a:off x="168965" y="2971094"/>
          <a:ext cx="8822635" cy="236290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57200" y="3886200"/>
            <a:ext cx="990600" cy="338554"/>
          </a:xfrm>
          <a:prstGeom prst="rect">
            <a:avLst/>
          </a:prstGeom>
          <a:noFill/>
        </p:spPr>
        <p:txBody>
          <a:bodyPr wrap="square" rtlCol="0">
            <a:spAutoFit/>
          </a:bodyPr>
          <a:lstStyle/>
          <a:p>
            <a:pPr algn="ctr"/>
            <a:r>
              <a:rPr lang="en-US" sz="800" i="1" dirty="0">
                <a:solidFill>
                  <a:schemeClr val="bg1">
                    <a:lumMod val="50000"/>
                  </a:schemeClr>
                </a:solidFill>
              </a:rPr>
              <a:t>PMC present projects to IE</a:t>
            </a:r>
          </a:p>
        </p:txBody>
      </p:sp>
      <p:sp>
        <p:nvSpPr>
          <p:cNvPr id="5" name="Title 4"/>
          <p:cNvSpPr>
            <a:spLocks noGrp="1"/>
          </p:cNvSpPr>
          <p:nvPr>
            <p:ph type="title"/>
          </p:nvPr>
        </p:nvSpPr>
        <p:spPr>
          <a:xfrm>
            <a:off x="0" y="1752600"/>
            <a:ext cx="9144000" cy="609600"/>
          </a:xfrm>
        </p:spPr>
        <p:txBody>
          <a:bodyPr/>
          <a:lstStyle/>
          <a:p>
            <a:r>
              <a:rPr lang="en-US" sz="3200" dirty="0"/>
              <a:t>Approximate Developer Selection Timeline - Draft</a:t>
            </a: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7</a:t>
            </a:fld>
            <a:endParaRPr lang="en-US" dirty="0"/>
          </a:p>
        </p:txBody>
      </p:sp>
      <p:cxnSp>
        <p:nvCxnSpPr>
          <p:cNvPr id="11" name="Straight Arrow Connector 10"/>
          <p:cNvCxnSpPr/>
          <p:nvPr/>
        </p:nvCxnSpPr>
        <p:spPr>
          <a:xfrm>
            <a:off x="762000" y="4224754"/>
            <a:ext cx="533400" cy="0"/>
          </a:xfrm>
          <a:prstGeom prst="straightConnector1">
            <a:avLst/>
          </a:prstGeom>
          <a:ln>
            <a:solidFill>
              <a:srgbClr val="898989"/>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648200" y="3886200"/>
            <a:ext cx="838200" cy="338554"/>
          </a:xfrm>
          <a:prstGeom prst="rect">
            <a:avLst/>
          </a:prstGeom>
          <a:noFill/>
        </p:spPr>
        <p:txBody>
          <a:bodyPr wrap="square" rtlCol="0">
            <a:spAutoFit/>
          </a:bodyPr>
          <a:lstStyle/>
          <a:p>
            <a:pPr algn="ctr"/>
            <a:r>
              <a:rPr lang="en-US" sz="800" i="1" dirty="0">
                <a:solidFill>
                  <a:schemeClr val="bg1">
                    <a:lumMod val="50000"/>
                  </a:schemeClr>
                </a:solidFill>
              </a:rPr>
              <a:t>Bid Presentations</a:t>
            </a:r>
          </a:p>
        </p:txBody>
      </p:sp>
      <p:cxnSp>
        <p:nvCxnSpPr>
          <p:cNvPr id="13" name="Straight Arrow Connector 12"/>
          <p:cNvCxnSpPr/>
          <p:nvPr/>
        </p:nvCxnSpPr>
        <p:spPr>
          <a:xfrm>
            <a:off x="4800600" y="4224754"/>
            <a:ext cx="457200" cy="0"/>
          </a:xfrm>
          <a:prstGeom prst="straightConnector1">
            <a:avLst/>
          </a:prstGeom>
          <a:ln>
            <a:solidFill>
              <a:srgbClr val="898989"/>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 name="TextBox 1"/>
          <p:cNvSpPr txBox="1"/>
          <p:nvPr/>
        </p:nvSpPr>
        <p:spPr>
          <a:xfrm>
            <a:off x="7620000" y="5054070"/>
            <a:ext cx="1377300" cy="276999"/>
          </a:xfrm>
          <a:prstGeom prst="rect">
            <a:avLst/>
          </a:prstGeom>
          <a:noFill/>
        </p:spPr>
        <p:txBody>
          <a:bodyPr wrap="none" rtlCol="0">
            <a:spAutoFit/>
          </a:bodyPr>
          <a:lstStyle/>
          <a:p>
            <a:r>
              <a:rPr lang="en-US" sz="1200" i="1" dirty="0"/>
              <a:t>Revised 10/27/16</a:t>
            </a:r>
          </a:p>
        </p:txBody>
      </p:sp>
    </p:spTree>
    <p:extLst>
      <p:ext uri="{BB962C8B-B14F-4D97-AF65-F5344CB8AC3E}">
        <p14:creationId xmlns:p14="http://schemas.microsoft.com/office/powerpoint/2010/main" val="1495864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228600" y="2514600"/>
            <a:ext cx="8763000" cy="1828800"/>
          </a:xfrm>
        </p:spPr>
        <p:txBody>
          <a:bodyPr/>
          <a:lstStyle/>
          <a:p>
            <a:pPr eaLnBrk="1" hangingPunct="1"/>
            <a:r>
              <a:rPr lang="en-US" sz="4000" b="1" dirty="0"/>
              <a:t>Developer Qualification and Selection Strawman</a:t>
            </a:r>
          </a:p>
        </p:txBody>
      </p:sp>
      <p:sp>
        <p:nvSpPr>
          <p:cNvPr id="22530" name="Content Placeholder 2"/>
          <p:cNvSpPr>
            <a:spLocks noGrp="1"/>
          </p:cNvSpPr>
          <p:nvPr>
            <p:ph idx="1"/>
          </p:nvPr>
        </p:nvSpPr>
        <p:spPr>
          <a:xfrm>
            <a:off x="457200" y="3657600"/>
            <a:ext cx="8229600" cy="3048000"/>
          </a:xfrm>
        </p:spPr>
        <p:txBody>
          <a:body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p:txBody>
      </p:sp>
      <p:sp>
        <p:nvSpPr>
          <p:cNvPr id="3" name="Slide Number Placeholder 2"/>
          <p:cNvSpPr>
            <a:spLocks noGrp="1"/>
          </p:cNvSpPr>
          <p:nvPr>
            <p:ph type="sldNum" sz="quarter" idx="12"/>
          </p:nvPr>
        </p:nvSpPr>
        <p:spPr/>
        <p:txBody>
          <a:bodyPr/>
          <a:lstStyle/>
          <a:p>
            <a:pPr>
              <a:defRPr/>
            </a:pPr>
            <a:fld id="{D4D0C756-0A83-4531-B106-A11AF2390FD4}"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3600" dirty="0"/>
              <a:t>Developer Qualification and Selection Strawman</a:t>
            </a:r>
            <a:endParaRPr lang="en-US" sz="3600" i="1" dirty="0"/>
          </a:p>
        </p:txBody>
      </p:sp>
      <p:sp>
        <p:nvSpPr>
          <p:cNvPr id="11" name="Content Placeholder 10"/>
          <p:cNvSpPr>
            <a:spLocks noGrp="1"/>
          </p:cNvSpPr>
          <p:nvPr>
            <p:ph idx="1"/>
          </p:nvPr>
        </p:nvSpPr>
        <p:spPr>
          <a:xfrm>
            <a:off x="342900" y="2514599"/>
            <a:ext cx="8458200" cy="4495801"/>
          </a:xfrm>
        </p:spPr>
        <p:txBody>
          <a:bodyPr>
            <a:normAutofit fontScale="62500" lnSpcReduction="20000"/>
          </a:bodyPr>
          <a:lstStyle/>
          <a:p>
            <a:pPr marL="571500" indent="-457200">
              <a:lnSpc>
                <a:spcPct val="90000"/>
              </a:lnSpc>
              <a:spcBef>
                <a:spcPts val="600"/>
              </a:spcBef>
              <a:spcAft>
                <a:spcPts val="600"/>
              </a:spcAft>
              <a:buFont typeface="Wingdings" panose="05000000000000000000" pitchFamily="2" charset="2"/>
              <a:buChar char="Ø"/>
            </a:pPr>
            <a:r>
              <a:rPr lang="en-US" dirty="0"/>
              <a:t>Proposed 3-phase process</a:t>
            </a:r>
          </a:p>
          <a:p>
            <a:pPr marL="1028700" lvl="1" indent="-514350">
              <a:lnSpc>
                <a:spcPct val="90000"/>
              </a:lnSpc>
              <a:spcBef>
                <a:spcPts val="600"/>
              </a:spcBef>
              <a:spcAft>
                <a:spcPts val="600"/>
              </a:spcAft>
              <a:buFont typeface="+mj-lt"/>
              <a:buAutoNum type="arabicPeriod"/>
            </a:pPr>
            <a:r>
              <a:rPr lang="en-US" dirty="0"/>
              <a:t>Developer Qualification</a:t>
            </a:r>
          </a:p>
          <a:p>
            <a:pPr lvl="2">
              <a:lnSpc>
                <a:spcPct val="90000"/>
              </a:lnSpc>
              <a:spcBef>
                <a:spcPts val="600"/>
              </a:spcBef>
              <a:spcAft>
                <a:spcPts val="600"/>
              </a:spcAft>
              <a:buFont typeface="Wingdings" panose="05000000000000000000" pitchFamily="2" charset="2"/>
              <a:buChar char="Ø"/>
            </a:pPr>
            <a:r>
              <a:rPr lang="en-US" dirty="0"/>
              <a:t>Existing process, no changes proposed</a:t>
            </a:r>
          </a:p>
          <a:p>
            <a:pPr lvl="2">
              <a:lnSpc>
                <a:spcPct val="90000"/>
              </a:lnSpc>
              <a:spcBef>
                <a:spcPts val="600"/>
              </a:spcBef>
              <a:spcAft>
                <a:spcPts val="600"/>
              </a:spcAft>
              <a:buFont typeface="Wingdings" panose="05000000000000000000" pitchFamily="2" charset="2"/>
              <a:buChar char="Ø"/>
            </a:pPr>
            <a:r>
              <a:rPr lang="en-US" dirty="0"/>
              <a:t>Qualitative assessment to determine if a developer has generally sufficient experience and capabilities to develop, finance, build, own, operate and maintain a transmission facility</a:t>
            </a:r>
          </a:p>
          <a:p>
            <a:pPr lvl="2">
              <a:lnSpc>
                <a:spcPct val="90000"/>
              </a:lnSpc>
              <a:spcBef>
                <a:spcPts val="600"/>
              </a:spcBef>
              <a:spcAft>
                <a:spcPts val="600"/>
              </a:spcAft>
              <a:buFont typeface="Wingdings" panose="05000000000000000000" pitchFamily="2" charset="2"/>
              <a:buChar char="Ø"/>
            </a:pPr>
            <a:r>
              <a:rPr lang="en-US" dirty="0"/>
              <a:t>This is not a project-specific assessment</a:t>
            </a:r>
          </a:p>
          <a:p>
            <a:pPr marL="971550" lvl="1" indent="-514350">
              <a:lnSpc>
                <a:spcPct val="90000"/>
              </a:lnSpc>
              <a:spcBef>
                <a:spcPts val="600"/>
              </a:spcBef>
              <a:spcAft>
                <a:spcPts val="600"/>
              </a:spcAft>
              <a:buFont typeface="+mj-lt"/>
              <a:buAutoNum type="arabicPeriod"/>
            </a:pPr>
            <a:r>
              <a:rPr lang="en-US" dirty="0"/>
              <a:t>Developer Selection Part I </a:t>
            </a:r>
            <a:r>
              <a:rPr lang="en-US" i="1" dirty="0"/>
              <a:t>(focus of strawman)</a:t>
            </a:r>
          </a:p>
          <a:p>
            <a:pPr marL="1371600" lvl="2" indent="-514350">
              <a:lnSpc>
                <a:spcPct val="90000"/>
              </a:lnSpc>
              <a:spcBef>
                <a:spcPts val="600"/>
              </a:spcBef>
              <a:spcAft>
                <a:spcPts val="600"/>
              </a:spcAft>
              <a:buFont typeface="Wingdings" panose="05000000000000000000" pitchFamily="2" charset="2"/>
              <a:buChar char="Ø"/>
            </a:pPr>
            <a:r>
              <a:rPr lang="en-US" u="sng" dirty="0"/>
              <a:t>Qualitative</a:t>
            </a:r>
            <a:r>
              <a:rPr lang="en-US" dirty="0"/>
              <a:t> assessment of an Eligible Developer’s capabilities to develop, finance, build, own, operate and maintain a </a:t>
            </a:r>
            <a:r>
              <a:rPr lang="en-US" u="sng" dirty="0"/>
              <a:t>specific project </a:t>
            </a:r>
            <a:r>
              <a:rPr lang="en-US" dirty="0"/>
              <a:t>selected into the Regional Plan for purposes of cost allocation</a:t>
            </a:r>
          </a:p>
          <a:p>
            <a:pPr marL="1371600" lvl="2" indent="-514350">
              <a:lnSpc>
                <a:spcPct val="90000"/>
              </a:lnSpc>
              <a:spcBef>
                <a:spcPts val="600"/>
              </a:spcBef>
              <a:spcAft>
                <a:spcPts val="600"/>
              </a:spcAft>
              <a:buFont typeface="Wingdings" panose="05000000000000000000" pitchFamily="2" charset="2"/>
              <a:buChar char="Ø"/>
            </a:pPr>
            <a:r>
              <a:rPr lang="en-US" dirty="0"/>
              <a:t>If only 1 Eligible Developer responds to an RFP, the process stops here </a:t>
            </a:r>
            <a:r>
              <a:rPr lang="en-US" sz="1800" dirty="0"/>
              <a:t>(Thoughts? What’s the point of scoring unless you have competing proposals?)</a:t>
            </a:r>
          </a:p>
          <a:p>
            <a:pPr marL="971550" lvl="1" indent="-514350">
              <a:lnSpc>
                <a:spcPct val="90000"/>
              </a:lnSpc>
              <a:spcBef>
                <a:spcPts val="600"/>
              </a:spcBef>
              <a:spcAft>
                <a:spcPts val="600"/>
              </a:spcAft>
              <a:buFont typeface="+mj-lt"/>
              <a:buAutoNum type="arabicPeriod"/>
            </a:pPr>
            <a:r>
              <a:rPr lang="en-US" dirty="0"/>
              <a:t>Developer Selection Part II </a:t>
            </a:r>
            <a:r>
              <a:rPr lang="en-US" i="1" dirty="0"/>
              <a:t>(focus of strawman)</a:t>
            </a:r>
          </a:p>
          <a:p>
            <a:pPr marL="1371600" lvl="2" indent="-514350">
              <a:lnSpc>
                <a:spcPct val="90000"/>
              </a:lnSpc>
              <a:spcBef>
                <a:spcPts val="600"/>
              </a:spcBef>
              <a:spcAft>
                <a:spcPts val="600"/>
              </a:spcAft>
              <a:buFont typeface="Wingdings" panose="05000000000000000000" pitchFamily="2" charset="2"/>
              <a:buChar char="Ø"/>
            </a:pPr>
            <a:r>
              <a:rPr lang="en-US" u="sng" dirty="0"/>
              <a:t>Quantitative</a:t>
            </a:r>
            <a:r>
              <a:rPr lang="en-US" dirty="0"/>
              <a:t> evaluation to select among competing Eligible Developers</a:t>
            </a:r>
          </a:p>
          <a:p>
            <a:pPr marL="1371600" lvl="2" indent="-514350">
              <a:lnSpc>
                <a:spcPct val="90000"/>
              </a:lnSpc>
              <a:spcBef>
                <a:spcPts val="600"/>
              </a:spcBef>
              <a:spcAft>
                <a:spcPts val="600"/>
              </a:spcAft>
              <a:buFont typeface="Wingdings" panose="05000000000000000000" pitchFamily="2" charset="2"/>
              <a:buChar char="Ø"/>
            </a:pPr>
            <a:r>
              <a:rPr lang="en-US" dirty="0"/>
              <a:t>Scoring matrix developed on a project-by-project basis (see additional detail on subsequent slides)</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9</a:t>
            </a:fld>
            <a:endParaRPr lang="en-US" dirty="0"/>
          </a:p>
        </p:txBody>
      </p:sp>
    </p:spTree>
    <p:extLst>
      <p:ext uri="{BB962C8B-B14F-4D97-AF65-F5344CB8AC3E}">
        <p14:creationId xmlns:p14="http://schemas.microsoft.com/office/powerpoint/2010/main" val="3583584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20581</TotalTime>
  <Words>2157</Words>
  <Application>Microsoft Office PowerPoint</Application>
  <PresentationFormat>On-screen Show (4:3)</PresentationFormat>
  <Paragraphs>357</Paragraphs>
  <Slides>27</Slides>
  <Notes>25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27</vt:i4>
      </vt:variant>
    </vt:vector>
  </HeadingPairs>
  <TitlesOfParts>
    <vt:vector size="34" baseType="lpstr">
      <vt:lpstr>Arial</vt:lpstr>
      <vt:lpstr>Calibri</vt:lpstr>
      <vt:lpstr>Times New Roman</vt:lpstr>
      <vt:lpstr>Wingdings</vt:lpstr>
      <vt:lpstr>Office Theme</vt:lpstr>
      <vt:lpstr>Custom Design</vt:lpstr>
      <vt:lpstr>1_Custom Design</vt:lpstr>
      <vt:lpstr>WestConnect Developer Selection Process Task Force</vt:lpstr>
      <vt:lpstr>PowerPoint Presentation</vt:lpstr>
      <vt:lpstr>PowerPoint Presentation</vt:lpstr>
      <vt:lpstr>Process Steps and Timeline Review</vt:lpstr>
      <vt:lpstr>Developer Selection Process Steps - Draft</vt:lpstr>
      <vt:lpstr>Developer Selection Process Steps, cont.- Draft</vt:lpstr>
      <vt:lpstr>Approximate Developer Selection Timeline - Draft</vt:lpstr>
      <vt:lpstr>Developer Qualification and Selection Strawman</vt:lpstr>
      <vt:lpstr>Developer Qualification and Selection Strawman</vt:lpstr>
      <vt:lpstr>Developer Qualification Evaluation Criteria</vt:lpstr>
      <vt:lpstr>Proposed Evaluation Criteria for Developer Selection Part I</vt:lpstr>
      <vt:lpstr>Proposed Evaluation Criteria for Developer Selection Part I</vt:lpstr>
      <vt:lpstr>Proposed Evaluation Criteria for Developer Selection Part I</vt:lpstr>
      <vt:lpstr>Proposed Evaluation Criteria for Developer Selection Part I</vt:lpstr>
      <vt:lpstr>Proposed Evaluation Criteria for Developer Selection Part I</vt:lpstr>
      <vt:lpstr>Proposed Evaluation Criteria for Developer Selection Part I</vt:lpstr>
      <vt:lpstr>Proposed Evaluation Criteria for Developer Selection Part II</vt:lpstr>
      <vt:lpstr>Proposed Evaluation Criteria for Developer Selection Part II</vt:lpstr>
      <vt:lpstr>Proposed Evaluation Criteria for Developer Selection Part II</vt:lpstr>
      <vt:lpstr>Proposed Evaluation Criteria for Developer Selection Part II</vt:lpstr>
      <vt:lpstr>Proposed Scoring Matrix Approach</vt:lpstr>
      <vt:lpstr>Scoring Matrix Discussion</vt:lpstr>
      <vt:lpstr>Scoring Matrix Example</vt:lpstr>
      <vt:lpstr>Draft Procedures Document</vt:lpstr>
      <vt:lpstr>Action Items and Next Steps</vt:lpstr>
      <vt:lpstr>PowerPoint Presentation</vt:lpstr>
      <vt:lpstr>Adjourn</vt:lpstr>
    </vt:vector>
  </TitlesOfParts>
  <Company>ICF Jones &amp; Stokes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22901</dc:creator>
  <cp:lastModifiedBy>Heidi Pacini</cp:lastModifiedBy>
  <cp:revision>1275</cp:revision>
  <cp:lastPrinted>2013-05-20T23:45:25Z</cp:lastPrinted>
  <dcterms:created xsi:type="dcterms:W3CDTF">2012-02-01T23:54:46Z</dcterms:created>
  <dcterms:modified xsi:type="dcterms:W3CDTF">2016-11-03T15:07:50Z</dcterms:modified>
</cp:coreProperties>
</file>