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22"/>
  </p:notesMasterIdLst>
  <p:handoutMasterIdLst>
    <p:handoutMasterId r:id="rId23"/>
  </p:handoutMasterIdLst>
  <p:sldIdLst>
    <p:sldId id="1052" r:id="rId4"/>
    <p:sldId id="344" r:id="rId5"/>
    <p:sldId id="1482" r:id="rId6"/>
    <p:sldId id="1693" r:id="rId7"/>
    <p:sldId id="1718" r:id="rId8"/>
    <p:sldId id="1719" r:id="rId9"/>
    <p:sldId id="1720" r:id="rId10"/>
    <p:sldId id="815" r:id="rId11"/>
    <p:sldId id="1678" r:id="rId12"/>
    <p:sldId id="1709" r:id="rId13"/>
    <p:sldId id="1729" r:id="rId14"/>
    <p:sldId id="1730" r:id="rId15"/>
    <p:sldId id="1731" r:id="rId16"/>
    <p:sldId id="1732" r:id="rId17"/>
    <p:sldId id="1733" r:id="rId18"/>
    <p:sldId id="1726" r:id="rId19"/>
    <p:sldId id="1347" r:id="rId20"/>
    <p:sldId id="1487" r:id="rId2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18899" initials="" lastIdx="5" clrIdx="0"/>
  <p:cmAuthor id="1" name="Terry, Madeline" initials="TM" lastIdx="8" clrIdx="1">
    <p:extLst/>
  </p:cmAuthor>
  <p:cmAuthor id="2" name="McMackin, Devin" initials="MD" lastIdx="1" clrIdx="2">
    <p:extLst>
      <p:ext uri="{19B8F6BF-5375-455C-9EA6-DF929625EA0E}">
        <p15:presenceInfo xmlns:p15="http://schemas.microsoft.com/office/powerpoint/2012/main" userId="S-1-5-21-790525478-1275210071-725345543-386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898989"/>
    <a:srgbClr val="0000FF"/>
    <a:srgbClr val="E5D5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714" autoAdjust="0"/>
  </p:normalViewPr>
  <p:slideViewPr>
    <p:cSldViewPr>
      <p:cViewPr varScale="1">
        <p:scale>
          <a:sx n="74" d="100"/>
          <a:sy n="74" d="100"/>
        </p:scale>
        <p:origin x="1742" y="72"/>
      </p:cViewPr>
      <p:guideLst>
        <p:guide orient="horz" pos="2160"/>
        <p:guide pos="2880"/>
      </p:guideLst>
    </p:cSldViewPr>
  </p:slideViewPr>
  <p:outlineViewPr>
    <p:cViewPr>
      <p:scale>
        <a:sx n="33" d="100"/>
        <a:sy n="33" d="100"/>
      </p:scale>
      <p:origin x="48" y="34632"/>
    </p:cViewPr>
  </p:outlineViewPr>
  <p:notesTextViewPr>
    <p:cViewPr>
      <p:scale>
        <a:sx n="100" d="100"/>
        <a:sy n="100" d="100"/>
      </p:scale>
      <p:origin x="0" y="0"/>
    </p:cViewPr>
  </p:notesTextViewPr>
  <p:sorterViewPr>
    <p:cViewPr varScale="1">
      <p:scale>
        <a:sx n="1" d="1"/>
        <a:sy n="1" d="1"/>
      </p:scale>
      <p:origin x="0" y="-153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33" tIns="48316" rIns="96633" bIns="48316"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4143375" y="0"/>
            <a:ext cx="3170238" cy="481013"/>
          </a:xfrm>
          <a:prstGeom prst="rect">
            <a:avLst/>
          </a:prstGeom>
        </p:spPr>
        <p:txBody>
          <a:bodyPr vert="horz" lIns="96633" tIns="48316" rIns="96633" bIns="48316" rtlCol="0"/>
          <a:lstStyle>
            <a:lvl1pPr algn="r">
              <a:defRPr sz="1200"/>
            </a:lvl1pPr>
          </a:lstStyle>
          <a:p>
            <a:pPr>
              <a:defRPr/>
            </a:pPr>
            <a:fld id="{EF408781-F1ED-421A-90A5-B396671455B3}" type="datetimeFigureOut">
              <a:rPr lang="en-US"/>
              <a:pPr>
                <a:defRPr/>
              </a:pPr>
              <a:t>12/12/2016</a:t>
            </a:fld>
            <a:endParaRPr lang="en-US" dirty="0"/>
          </a:p>
        </p:txBody>
      </p:sp>
      <p:sp>
        <p:nvSpPr>
          <p:cNvPr id="4" name="Footer Placeholder 3"/>
          <p:cNvSpPr>
            <a:spLocks noGrp="1"/>
          </p:cNvSpPr>
          <p:nvPr>
            <p:ph type="ftr" sz="quarter" idx="2"/>
          </p:nvPr>
        </p:nvSpPr>
        <p:spPr>
          <a:xfrm>
            <a:off x="0" y="9118600"/>
            <a:ext cx="3170238" cy="481013"/>
          </a:xfrm>
          <a:prstGeom prst="rect">
            <a:avLst/>
          </a:prstGeom>
        </p:spPr>
        <p:txBody>
          <a:bodyPr vert="horz" lIns="96633" tIns="48316" rIns="96633" bIns="48316"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4143375" y="9118600"/>
            <a:ext cx="3170238" cy="481013"/>
          </a:xfrm>
          <a:prstGeom prst="rect">
            <a:avLst/>
          </a:prstGeom>
        </p:spPr>
        <p:txBody>
          <a:bodyPr vert="horz" lIns="96633" tIns="48316" rIns="96633" bIns="48316" rtlCol="0" anchor="b"/>
          <a:lstStyle>
            <a:lvl1pPr algn="r">
              <a:defRPr sz="1200"/>
            </a:lvl1pPr>
          </a:lstStyle>
          <a:p>
            <a:pPr>
              <a:defRPr/>
            </a:pPr>
            <a:fld id="{6F87B266-8E16-4E74-A1FD-D5A80AA3403C}" type="slidenum">
              <a:rPr lang="en-US"/>
              <a:pPr>
                <a:defRPr/>
              </a:pPr>
              <a:t>‹#›</a:t>
            </a:fld>
            <a:endParaRPr lang="en-US" dirty="0"/>
          </a:p>
        </p:txBody>
      </p:sp>
    </p:spTree>
    <p:extLst>
      <p:ext uri="{BB962C8B-B14F-4D97-AF65-F5344CB8AC3E}">
        <p14:creationId xmlns:p14="http://schemas.microsoft.com/office/powerpoint/2010/main" val="2963209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33" tIns="48316" rIns="96633" bIns="48316" rtlCol="0"/>
          <a:lstStyle>
            <a:lvl1pPr algn="l" fontAlgn="auto">
              <a:spcBef>
                <a:spcPts val="0"/>
              </a:spcBef>
              <a:spcAft>
                <a:spcPts val="0"/>
              </a:spcAft>
              <a:defRPr sz="1200" dirty="0">
                <a:latin typeface="+mn-lt"/>
              </a:defRPr>
            </a:lvl1pPr>
          </a:lstStyle>
          <a:p>
            <a:pPr>
              <a:defRPr/>
            </a:pPr>
            <a:endParaRPr lang="en-US" dirty="0"/>
          </a:p>
        </p:txBody>
      </p:sp>
      <p:sp>
        <p:nvSpPr>
          <p:cNvPr id="3" name="Date Placeholder 2"/>
          <p:cNvSpPr>
            <a:spLocks noGrp="1"/>
          </p:cNvSpPr>
          <p:nvPr>
            <p:ph type="dt" idx="1"/>
          </p:nvPr>
        </p:nvSpPr>
        <p:spPr>
          <a:xfrm>
            <a:off x="4143375" y="0"/>
            <a:ext cx="3170238" cy="481013"/>
          </a:xfrm>
          <a:prstGeom prst="rect">
            <a:avLst/>
          </a:prstGeom>
        </p:spPr>
        <p:txBody>
          <a:bodyPr vert="horz" lIns="96633" tIns="48316" rIns="96633" bIns="48316" rtlCol="0"/>
          <a:lstStyle>
            <a:lvl1pPr algn="r" fontAlgn="auto">
              <a:spcBef>
                <a:spcPts val="0"/>
              </a:spcBef>
              <a:spcAft>
                <a:spcPts val="0"/>
              </a:spcAft>
              <a:defRPr sz="1200">
                <a:latin typeface="+mn-lt"/>
              </a:defRPr>
            </a:lvl1pPr>
          </a:lstStyle>
          <a:p>
            <a:pPr>
              <a:defRPr/>
            </a:pPr>
            <a:fld id="{BEBCD8BE-2F11-4D8B-B7B4-2E1D37E59EBE}" type="datetimeFigureOut">
              <a:rPr lang="en-US"/>
              <a:pPr>
                <a:defRPr/>
              </a:pPr>
              <a:t>12/12/2016</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33" tIns="48316" rIns="96633" bIns="48316" rtlCol="0" anchor="ctr"/>
          <a:lstStyle/>
          <a:p>
            <a:pPr lvl="0"/>
            <a:endParaRPr lang="en-US" noProof="0" dirty="0"/>
          </a:p>
        </p:txBody>
      </p:sp>
      <p:sp>
        <p:nvSpPr>
          <p:cNvPr id="5" name="Notes Placeholder 4"/>
          <p:cNvSpPr>
            <a:spLocks noGrp="1"/>
          </p:cNvSpPr>
          <p:nvPr>
            <p:ph type="body" sz="quarter" idx="3"/>
          </p:nvPr>
        </p:nvSpPr>
        <p:spPr>
          <a:xfrm>
            <a:off x="731838" y="4560888"/>
            <a:ext cx="5851525" cy="4321175"/>
          </a:xfrm>
          <a:prstGeom prst="rect">
            <a:avLst/>
          </a:prstGeom>
        </p:spPr>
        <p:txBody>
          <a:bodyPr vert="horz" lIns="96633" tIns="48316" rIns="96633" bIns="4831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8600"/>
            <a:ext cx="3170238" cy="481013"/>
          </a:xfrm>
          <a:prstGeom prst="rect">
            <a:avLst/>
          </a:prstGeom>
        </p:spPr>
        <p:txBody>
          <a:bodyPr vert="horz" lIns="96633" tIns="48316" rIns="96633" bIns="48316" rtlCol="0" anchor="b"/>
          <a:lstStyle>
            <a:lvl1pPr algn="l" fontAlgn="auto">
              <a:spcBef>
                <a:spcPts val="0"/>
              </a:spcBef>
              <a:spcAft>
                <a:spcPts val="0"/>
              </a:spcAft>
              <a:defRPr sz="1200" dirty="0">
                <a:latin typeface="+mn-lt"/>
              </a:defRPr>
            </a:lvl1pPr>
          </a:lstStyle>
          <a:p>
            <a:pPr>
              <a:defRPr/>
            </a:pPr>
            <a:endParaRPr lang="en-US" dirty="0"/>
          </a:p>
        </p:txBody>
      </p:sp>
      <p:sp>
        <p:nvSpPr>
          <p:cNvPr id="7" name="Slide Number Placeholder 6"/>
          <p:cNvSpPr>
            <a:spLocks noGrp="1"/>
          </p:cNvSpPr>
          <p:nvPr>
            <p:ph type="sldNum" sz="quarter" idx="5"/>
          </p:nvPr>
        </p:nvSpPr>
        <p:spPr>
          <a:xfrm>
            <a:off x="4143375" y="9118600"/>
            <a:ext cx="3170238" cy="481013"/>
          </a:xfrm>
          <a:prstGeom prst="rect">
            <a:avLst/>
          </a:prstGeom>
        </p:spPr>
        <p:txBody>
          <a:bodyPr vert="horz" lIns="96633" tIns="48316" rIns="96633" bIns="48316" rtlCol="0" anchor="b"/>
          <a:lstStyle>
            <a:lvl1pPr algn="r" fontAlgn="auto">
              <a:spcBef>
                <a:spcPts val="0"/>
              </a:spcBef>
              <a:spcAft>
                <a:spcPts val="0"/>
              </a:spcAft>
              <a:defRPr sz="1200">
                <a:latin typeface="+mn-lt"/>
              </a:defRPr>
            </a:lvl1pPr>
          </a:lstStyle>
          <a:p>
            <a:pPr>
              <a:defRPr/>
            </a:pPr>
            <a:fld id="{CE77C912-2460-4D7C-AAF5-3D2A6E733FCD}" type="slidenum">
              <a:rPr lang="en-US"/>
              <a:pPr>
                <a:defRPr/>
              </a:pPr>
              <a:t>‹#›</a:t>
            </a:fld>
            <a:endParaRPr lang="en-US" dirty="0"/>
          </a:p>
        </p:txBody>
      </p:sp>
    </p:spTree>
    <p:extLst>
      <p:ext uri="{BB962C8B-B14F-4D97-AF65-F5344CB8AC3E}">
        <p14:creationId xmlns:p14="http://schemas.microsoft.com/office/powerpoint/2010/main" val="24582122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a:t>
            </a:fld>
            <a:endParaRPr lang="en-US" dirty="0"/>
          </a:p>
        </p:txBody>
      </p:sp>
    </p:spTree>
    <p:extLst>
      <p:ext uri="{BB962C8B-B14F-4D97-AF65-F5344CB8AC3E}">
        <p14:creationId xmlns:p14="http://schemas.microsoft.com/office/powerpoint/2010/main" val="3486862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10</a:t>
            </a:fld>
            <a:endParaRPr lang="en-US" dirty="0"/>
          </a:p>
        </p:txBody>
      </p:sp>
    </p:spTree>
    <p:extLst>
      <p:ext uri="{BB962C8B-B14F-4D97-AF65-F5344CB8AC3E}">
        <p14:creationId xmlns:p14="http://schemas.microsoft.com/office/powerpoint/2010/main" val="3380032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11</a:t>
            </a:fld>
            <a:endParaRPr lang="en-US" dirty="0"/>
          </a:p>
        </p:txBody>
      </p:sp>
    </p:spTree>
    <p:extLst>
      <p:ext uri="{BB962C8B-B14F-4D97-AF65-F5344CB8AC3E}">
        <p14:creationId xmlns:p14="http://schemas.microsoft.com/office/powerpoint/2010/main" val="2197401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12</a:t>
            </a:fld>
            <a:endParaRPr lang="en-US" dirty="0"/>
          </a:p>
        </p:txBody>
      </p:sp>
    </p:spTree>
    <p:extLst>
      <p:ext uri="{BB962C8B-B14F-4D97-AF65-F5344CB8AC3E}">
        <p14:creationId xmlns:p14="http://schemas.microsoft.com/office/powerpoint/2010/main" val="3434979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strike="noStrike" dirty="0"/>
              <a:t>In the current planning cycle (2016/17), as soon as it’s determined </a:t>
            </a:r>
            <a:r>
              <a:rPr lang="en-US" i="1" strike="noStrike" dirty="0" err="1"/>
              <a:t>WestConnect</a:t>
            </a:r>
            <a:r>
              <a:rPr lang="en-US" i="1" strike="noStrike" dirty="0"/>
              <a:t> will have regional needs, we should begin preparing to execute Phase 1</a:t>
            </a:r>
          </a:p>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13</a:t>
            </a:fld>
            <a:endParaRPr lang="en-US" dirty="0"/>
          </a:p>
        </p:txBody>
      </p:sp>
    </p:spTree>
    <p:extLst>
      <p:ext uri="{BB962C8B-B14F-4D97-AF65-F5344CB8AC3E}">
        <p14:creationId xmlns:p14="http://schemas.microsoft.com/office/powerpoint/2010/main" val="2435794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15</a:t>
            </a:fld>
            <a:endParaRPr lang="en-US" dirty="0"/>
          </a:p>
        </p:txBody>
      </p:sp>
    </p:spTree>
    <p:extLst>
      <p:ext uri="{BB962C8B-B14F-4D97-AF65-F5344CB8AC3E}">
        <p14:creationId xmlns:p14="http://schemas.microsoft.com/office/powerpoint/2010/main" val="29122996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16</a:t>
            </a:fld>
            <a:endParaRPr lang="en-US" dirty="0"/>
          </a:p>
        </p:txBody>
      </p:sp>
    </p:spTree>
    <p:extLst>
      <p:ext uri="{BB962C8B-B14F-4D97-AF65-F5344CB8AC3E}">
        <p14:creationId xmlns:p14="http://schemas.microsoft.com/office/powerpoint/2010/main" val="2121426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17</a:t>
            </a:fld>
            <a:endParaRPr lang="en-US" dirty="0"/>
          </a:p>
        </p:txBody>
      </p:sp>
    </p:spTree>
    <p:extLst>
      <p:ext uri="{BB962C8B-B14F-4D97-AF65-F5344CB8AC3E}">
        <p14:creationId xmlns:p14="http://schemas.microsoft.com/office/powerpoint/2010/main" val="26145051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18</a:t>
            </a:fld>
            <a:endParaRPr lang="en-US" dirty="0"/>
          </a:p>
        </p:txBody>
      </p:sp>
    </p:spTree>
    <p:extLst>
      <p:ext uri="{BB962C8B-B14F-4D97-AF65-F5344CB8AC3E}">
        <p14:creationId xmlns:p14="http://schemas.microsoft.com/office/powerpoint/2010/main" val="244020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2</a:t>
            </a:fld>
            <a:endParaRPr lang="en-US" dirty="0"/>
          </a:p>
        </p:txBody>
      </p:sp>
    </p:spTree>
    <p:extLst>
      <p:ext uri="{BB962C8B-B14F-4D97-AF65-F5344CB8AC3E}">
        <p14:creationId xmlns:p14="http://schemas.microsoft.com/office/powerpoint/2010/main" val="2075825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3</a:t>
            </a:fld>
            <a:endParaRPr lang="en-US" dirty="0"/>
          </a:p>
        </p:txBody>
      </p:sp>
    </p:spTree>
    <p:extLst>
      <p:ext uri="{BB962C8B-B14F-4D97-AF65-F5344CB8AC3E}">
        <p14:creationId xmlns:p14="http://schemas.microsoft.com/office/powerpoint/2010/main" val="2075825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4</a:t>
            </a:fld>
            <a:endParaRPr lang="en-US" dirty="0"/>
          </a:p>
        </p:txBody>
      </p:sp>
    </p:spTree>
    <p:extLst>
      <p:ext uri="{BB962C8B-B14F-4D97-AF65-F5344CB8AC3E}">
        <p14:creationId xmlns:p14="http://schemas.microsoft.com/office/powerpoint/2010/main" val="4277132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5</a:t>
            </a:fld>
            <a:endParaRPr lang="en-US" dirty="0"/>
          </a:p>
        </p:txBody>
      </p:sp>
    </p:spTree>
    <p:extLst>
      <p:ext uri="{BB962C8B-B14F-4D97-AF65-F5344CB8AC3E}">
        <p14:creationId xmlns:p14="http://schemas.microsoft.com/office/powerpoint/2010/main" val="3954654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Based on feedback received</a:t>
            </a:r>
            <a:r>
              <a:rPr lang="en-US" baseline="0" dirty="0"/>
              <a:t> from Brattle and ICF, discussion on 11/22 suggested we should not explicitly identify an opportunity for the bidders to present to the IE.  This aspect is not worth the potential risk of litigation.  Rather, the IE should have adequate/transparent methods in place to have their questions answered.</a:t>
            </a:r>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6</a:t>
            </a:fld>
            <a:endParaRPr lang="en-US" dirty="0"/>
          </a:p>
        </p:txBody>
      </p:sp>
    </p:spTree>
    <p:extLst>
      <p:ext uri="{BB962C8B-B14F-4D97-AF65-F5344CB8AC3E}">
        <p14:creationId xmlns:p14="http://schemas.microsoft.com/office/powerpoint/2010/main" val="2154696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7</a:t>
            </a:fld>
            <a:endParaRPr lang="en-US" dirty="0"/>
          </a:p>
        </p:txBody>
      </p:sp>
    </p:spTree>
    <p:extLst>
      <p:ext uri="{BB962C8B-B14F-4D97-AF65-F5344CB8AC3E}">
        <p14:creationId xmlns:p14="http://schemas.microsoft.com/office/powerpoint/2010/main" val="20706433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8</a:t>
            </a:fld>
            <a:endParaRPr lang="en-US" dirty="0"/>
          </a:p>
        </p:txBody>
      </p:sp>
    </p:spTree>
    <p:extLst>
      <p:ext uri="{BB962C8B-B14F-4D97-AF65-F5344CB8AC3E}">
        <p14:creationId xmlns:p14="http://schemas.microsoft.com/office/powerpoint/2010/main" val="4072474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Independent Evaluators may have potential or perceived conflicts due to prior or current work associated with </a:t>
            </a:r>
            <a:r>
              <a:rPr lang="en-US" sz="1200" u="sng" dirty="0"/>
              <a:t>Transmission Projects</a:t>
            </a:r>
            <a:r>
              <a:rPr lang="en-US" sz="1200" dirty="0"/>
              <a:t> or specific </a:t>
            </a:r>
            <a:r>
              <a:rPr lang="en-US" sz="1200" u="sng" dirty="0"/>
              <a:t>Developers</a:t>
            </a:r>
            <a:r>
              <a:rPr lang="en-US" sz="1200" dirty="0"/>
              <a:t> that submit bids. </a:t>
            </a:r>
            <a:endParaRPr lang="en-US" dirty="0"/>
          </a:p>
        </p:txBody>
      </p:sp>
      <p:sp>
        <p:nvSpPr>
          <p:cNvPr id="4" name="Slide Number Placeholder 3"/>
          <p:cNvSpPr>
            <a:spLocks noGrp="1"/>
          </p:cNvSpPr>
          <p:nvPr>
            <p:ph type="sldNum" sz="quarter" idx="10"/>
          </p:nvPr>
        </p:nvSpPr>
        <p:spPr/>
        <p:txBody>
          <a:bodyPr/>
          <a:lstStyle/>
          <a:p>
            <a:pPr>
              <a:defRPr/>
            </a:pPr>
            <a:fld id="{CE77C912-2460-4D7C-AAF5-3D2A6E733FCD}" type="slidenum">
              <a:rPr lang="en-US" smtClean="0"/>
              <a:pPr>
                <a:defRPr/>
              </a:pPr>
              <a:t>9</a:t>
            </a:fld>
            <a:endParaRPr lang="en-US" dirty="0"/>
          </a:p>
        </p:txBody>
      </p:sp>
    </p:spTree>
    <p:extLst>
      <p:ext uri="{BB962C8B-B14F-4D97-AF65-F5344CB8AC3E}">
        <p14:creationId xmlns:p14="http://schemas.microsoft.com/office/powerpoint/2010/main" val="718381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3E7C0E8-0ACB-442A-8926-66A834FC7316}" type="datetime1">
              <a:rPr lang="en-US"/>
              <a:pPr>
                <a:defRPr/>
              </a:pPr>
              <a:t>12/12/2016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9C6EAFF-4556-402F-9989-04344D001F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06D7A6C-DA9F-4481-AC0B-79E812C8F8BC}" type="datetime1">
              <a:rPr lang="en-US"/>
              <a:pPr>
                <a:defRPr/>
              </a:pPr>
              <a:t>12/12/2016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9CA8B2A-252C-4FD2-82AB-7C15856814A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F3314AA-B8BF-4848-9C9B-C4A3E1F71643}" type="datetime1">
              <a:rPr lang="en-US"/>
              <a:pPr>
                <a:defRPr/>
              </a:pPr>
              <a:t>12/12/2016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5047DFB-31FD-466B-B9FC-97936C9CB81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021C1C2-EB6F-4985-97E9-E99DDF403C58}" type="datetime1">
              <a:rPr lang="en-US"/>
              <a:pPr>
                <a:defRPr/>
              </a:pPr>
              <a:t>12/12/2016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C4A6DA5-DA6F-4479-B1CF-5867F2F9AD6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FC0E23C-BB2D-403C-BFC4-C3597735652A}" type="datetime1">
              <a:rPr lang="en-US">
                <a:solidFill>
                  <a:prstClr val="black"/>
                </a:solidFill>
              </a:rPr>
              <a:pPr>
                <a:defRPr/>
              </a:pPr>
              <a:t>12/12/2016</a:t>
            </a:fld>
            <a:endParaRPr lang="en-US" dirty="0">
              <a:solidFill>
                <a:prstClr val="black"/>
              </a:solidFill>
            </a:endParaRPr>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solidFill>
                <a:prstClr val="black"/>
              </a:solidFill>
            </a:endParaRPr>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32EF519F-49BA-4866-86DB-C47865CE0B7A}"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21540064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BD9712C-3764-4F8E-AEB6-24A583AD6E44}" type="datetime1">
              <a:rPr lang="en-US">
                <a:solidFill>
                  <a:prstClr val="black"/>
                </a:solidFill>
              </a:rPr>
              <a:pPr>
                <a:defRPr/>
              </a:pPr>
              <a:t>12/12/2016</a:t>
            </a:fld>
            <a:endParaRPr lang="en-US" dirty="0">
              <a:solidFill>
                <a:prstClr val="black"/>
              </a:solidFill>
            </a:endParaRPr>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solidFill>
                <a:prstClr val="black"/>
              </a:solidFill>
            </a:endParaRPr>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4B0A81E-E3F8-4FDD-90CB-74EB5EB46912}"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48594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FC0E23C-BB2D-403C-BFC4-C3597735652A}" type="datetime1">
              <a:rPr lang="en-US"/>
              <a:pPr>
                <a:defRPr/>
              </a:pPr>
              <a:t>12/12/2016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32EF519F-49BA-4866-86DB-C47865CE0B7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F3A4C73-F841-4370-B0E1-9EABD85AF013}" type="datetime1">
              <a:rPr lang="en-US"/>
              <a:pPr>
                <a:defRPr/>
              </a:pPr>
              <a:t>12/12/2016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CECB9A7-042E-43D9-BEC7-0F3FD0062A6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1EFE130-6ABB-4707-8D29-47EB77072408}" type="datetime1">
              <a:rPr lang="en-US"/>
              <a:pPr>
                <a:defRPr/>
              </a:pPr>
              <a:t>12/12/2016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4FAD58E-D456-4730-AF75-DEFFE42AB4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78089A9-6EB3-4DFD-BA01-2CE717490E98}" type="datetime1">
              <a:rPr lang="en-US"/>
              <a:pPr>
                <a:defRPr/>
              </a:pPr>
              <a:t>12/12/2016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63650FC-848C-4B66-8F4D-F2464440943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DEB2F9F-FAB0-4E3E-A060-32FEDB2E9FEA}" type="datetime1">
              <a:rPr lang="en-US"/>
              <a:pPr>
                <a:defRPr/>
              </a:pPr>
              <a:t>12/12/2016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CE72E82-645C-4838-BFD0-CD858BCF2B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D9712C-3764-4F8E-AEB6-24A583AD6E44}" type="datetime1">
              <a:rPr lang="en-US"/>
              <a:pPr>
                <a:defRPr/>
              </a:pPr>
              <a:t>12/12/2016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4B0A81E-E3F8-4FDD-90CB-74EB5EB4691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167CBD-D914-44E8-9AA6-6B14725D3DB8}" type="datetime1">
              <a:rPr lang="en-US"/>
              <a:pPr>
                <a:defRPr/>
              </a:pPr>
              <a:t>12/12/2016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4BFC042-645A-485A-B6C1-83A81FE8539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4542DC7-6EE5-4B99-AA46-17F10E878F14}" type="datetime1">
              <a:rPr lang="en-US"/>
              <a:pPr>
                <a:defRPr/>
              </a:pPr>
              <a:t>12/12/2016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9E5C001-F181-4041-AE07-300EEE1C56D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8F930B1-A9D7-4E0C-A3A4-2CFE04F6039F}" type="datetime1">
              <a:rPr lang="en-US"/>
              <a:pPr>
                <a:defRPr/>
              </a:pPr>
              <a:t>12/12/2016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04B2E68-E0AB-4578-A83B-B17B7AD34A8B}" type="slidenum">
              <a:rPr lang="en-US"/>
              <a:pPr>
                <a:defRPr/>
              </a:pPr>
              <a:t>‹#›</a:t>
            </a:fld>
            <a:endParaRPr lang="en-US" dirty="0"/>
          </a:p>
        </p:txBody>
      </p:sp>
      <p:pic>
        <p:nvPicPr>
          <p:cNvPr id="1031" name="Picture 3"/>
          <p:cNvPicPr>
            <a:picLocks noChangeAspect="1" noChangeArrowheads="1"/>
          </p:cNvPicPr>
          <p:nvPr/>
        </p:nvPicPr>
        <p:blipFill>
          <a:blip r:embed="rId14" cstate="print"/>
          <a:srcRect/>
          <a:stretch>
            <a:fillRect/>
          </a:stretch>
        </p:blipFill>
        <p:spPr bwMode="auto">
          <a:xfrm>
            <a:off x="0" y="0"/>
            <a:ext cx="9144000" cy="1733550"/>
          </a:xfrm>
          <a:prstGeom prst="rect">
            <a:avLst/>
          </a:prstGeom>
          <a:noFill/>
          <a:ln w="9525">
            <a:noFill/>
            <a:miter lim="800000"/>
            <a:headEnd/>
            <a:tailEnd/>
          </a:ln>
        </p:spPr>
      </p:pic>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1726785"/>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 id="2147483662"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74707"/>
      </p:ext>
    </p:extLst>
  </p:cSld>
  <p:clrMap bg1="lt1" tx1="dk1" bg2="lt2" tx2="dk2" accent1="accent1" accent2="accent2" accent3="accent3" accent4="accent4" accent5="accent5" accent6="accent6" hlink="hlink" folHlink="folHlink"/>
  <p:sldLayoutIdLst>
    <p:sldLayoutId id="2147483678" r:id="rId1"/>
    <p:sldLayoutId id="2147483679"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t>WestConnect</a:t>
            </a:r>
            <a:r>
              <a:rPr lang="en-US" b="1" dirty="0"/>
              <a:t> Developer Selection Process Task Force</a:t>
            </a:r>
          </a:p>
        </p:txBody>
      </p:sp>
      <p:sp>
        <p:nvSpPr>
          <p:cNvPr id="3" name="Subtitle 2"/>
          <p:cNvSpPr>
            <a:spLocks noGrp="1"/>
          </p:cNvSpPr>
          <p:nvPr>
            <p:ph type="subTitle" idx="1"/>
          </p:nvPr>
        </p:nvSpPr>
        <p:spPr>
          <a:xfrm>
            <a:off x="1371600" y="4114800"/>
            <a:ext cx="6400800" cy="1752600"/>
          </a:xfrm>
        </p:spPr>
        <p:txBody>
          <a:bodyPr/>
          <a:lstStyle/>
          <a:p>
            <a:r>
              <a:rPr lang="en-US" dirty="0"/>
              <a:t>Webinar</a:t>
            </a:r>
          </a:p>
          <a:p>
            <a:r>
              <a:rPr lang="en-US" dirty="0"/>
              <a:t>December 19, 2016</a:t>
            </a:r>
            <a:endParaRPr lang="en-US" dirty="0">
              <a:solidFill>
                <a:srgbClr val="FF0000"/>
              </a:solidFill>
            </a:endParaRPr>
          </a:p>
        </p:txBody>
      </p:sp>
      <p:sp>
        <p:nvSpPr>
          <p:cNvPr id="4" name="Slide Number Placeholder 3"/>
          <p:cNvSpPr>
            <a:spLocks noGrp="1"/>
          </p:cNvSpPr>
          <p:nvPr>
            <p:ph type="sldNum" sz="quarter" idx="12"/>
          </p:nvPr>
        </p:nvSpPr>
        <p:spPr/>
        <p:txBody>
          <a:bodyPr/>
          <a:lstStyle/>
          <a:p>
            <a:pPr>
              <a:defRPr/>
            </a:pPr>
            <a:fld id="{B9C6EAFF-4556-402F-9989-04344D001F94}" type="slidenum">
              <a:rPr lang="en-US" smtClean="0"/>
              <a:pPr>
                <a:defRPr/>
              </a:pPr>
              <a:t>1</a:t>
            </a:fld>
            <a:endParaRPr lang="en-US" dirty="0"/>
          </a:p>
        </p:txBody>
      </p:sp>
    </p:spTree>
    <p:extLst>
      <p:ext uri="{BB962C8B-B14F-4D97-AF65-F5344CB8AC3E}">
        <p14:creationId xmlns:p14="http://schemas.microsoft.com/office/powerpoint/2010/main" val="2305282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600" dirty="0"/>
              <a:t>Recommended Option</a:t>
            </a:r>
            <a:endParaRPr lang="en-US" sz="3600" i="1" dirty="0"/>
          </a:p>
        </p:txBody>
      </p:sp>
      <p:sp>
        <p:nvSpPr>
          <p:cNvPr id="11" name="Content Placeholder 10"/>
          <p:cNvSpPr>
            <a:spLocks noGrp="1"/>
          </p:cNvSpPr>
          <p:nvPr>
            <p:ph idx="1"/>
          </p:nvPr>
        </p:nvSpPr>
        <p:spPr>
          <a:xfrm>
            <a:off x="342900" y="2371725"/>
            <a:ext cx="8458200" cy="4572001"/>
          </a:xfrm>
        </p:spPr>
        <p:txBody>
          <a:bodyPr>
            <a:normAutofit fontScale="62500" lnSpcReduction="20000"/>
          </a:bodyPr>
          <a:lstStyle/>
          <a:p>
            <a:pPr marL="571500" indent="-457200">
              <a:lnSpc>
                <a:spcPct val="90000"/>
              </a:lnSpc>
              <a:spcBef>
                <a:spcPts val="600"/>
              </a:spcBef>
              <a:spcAft>
                <a:spcPts val="600"/>
              </a:spcAft>
              <a:buFont typeface="Wingdings" panose="05000000000000000000" pitchFamily="2" charset="2"/>
              <a:buChar char="Ø"/>
            </a:pPr>
            <a:r>
              <a:rPr lang="en-US" dirty="0"/>
              <a:t>“Pool of IEs”</a:t>
            </a:r>
          </a:p>
          <a:p>
            <a:pPr marL="971550" lvl="1" indent="-457200">
              <a:lnSpc>
                <a:spcPct val="90000"/>
              </a:lnSpc>
              <a:spcBef>
                <a:spcPts val="600"/>
              </a:spcBef>
              <a:spcAft>
                <a:spcPts val="600"/>
              </a:spcAft>
              <a:buFont typeface="Wingdings" panose="05000000000000000000" pitchFamily="2" charset="2"/>
              <a:buChar char="Ø"/>
            </a:pPr>
            <a:r>
              <a:rPr lang="en-US" dirty="0"/>
              <a:t>ICF recommendation: </a:t>
            </a:r>
            <a:r>
              <a:rPr lang="en-US" i="1" dirty="0"/>
              <a:t>at least </a:t>
            </a:r>
            <a:r>
              <a:rPr lang="en-US" dirty="0"/>
              <a:t>3 firms should be identified for the pool </a:t>
            </a:r>
            <a:endParaRPr lang="en-US" dirty="0">
              <a:solidFill>
                <a:srgbClr val="FF0000"/>
              </a:solidFill>
            </a:endParaRPr>
          </a:p>
          <a:p>
            <a:pPr marL="971550" lvl="1" indent="-457200">
              <a:lnSpc>
                <a:spcPct val="90000"/>
              </a:lnSpc>
              <a:spcBef>
                <a:spcPts val="600"/>
              </a:spcBef>
              <a:spcAft>
                <a:spcPts val="600"/>
              </a:spcAft>
              <a:buFont typeface="Wingdings" panose="05000000000000000000" pitchFamily="2" charset="2"/>
              <a:buChar char="Ø"/>
            </a:pPr>
            <a:r>
              <a:rPr lang="en-US" dirty="0"/>
              <a:t>Service agreements should be executed with each firm well in advance of needing to initiate the selection process (see proposed schedule on slide 13)</a:t>
            </a:r>
          </a:p>
          <a:p>
            <a:pPr marL="571500" indent="-457200">
              <a:lnSpc>
                <a:spcPct val="90000"/>
              </a:lnSpc>
              <a:spcBef>
                <a:spcPts val="600"/>
              </a:spcBef>
              <a:spcAft>
                <a:spcPts val="600"/>
              </a:spcAft>
              <a:buFont typeface="Wingdings" panose="05000000000000000000" pitchFamily="2" charset="2"/>
              <a:buChar char="Ø"/>
            </a:pPr>
            <a:r>
              <a:rPr lang="en-US" dirty="0"/>
              <a:t>Assumptions:</a:t>
            </a:r>
          </a:p>
          <a:p>
            <a:pPr marL="971550" lvl="1" indent="-457200">
              <a:lnSpc>
                <a:spcPct val="90000"/>
              </a:lnSpc>
              <a:spcBef>
                <a:spcPts val="600"/>
              </a:spcBef>
              <a:spcAft>
                <a:spcPts val="600"/>
              </a:spcAft>
              <a:buFont typeface="Wingdings" panose="05000000000000000000" pitchFamily="2" charset="2"/>
              <a:buChar char="Ø"/>
            </a:pPr>
            <a:r>
              <a:rPr lang="en-US" dirty="0"/>
              <a:t>Single IE conducts entire selection process (for all projects selected in Plan for purposes of cost allocation)</a:t>
            </a:r>
          </a:p>
          <a:p>
            <a:pPr marL="1371600" lvl="2" indent="-457200">
              <a:lnSpc>
                <a:spcPct val="90000"/>
              </a:lnSpc>
              <a:spcBef>
                <a:spcPts val="600"/>
              </a:spcBef>
              <a:spcAft>
                <a:spcPts val="600"/>
              </a:spcAft>
              <a:buFont typeface="Wingdings" panose="05000000000000000000" pitchFamily="2" charset="2"/>
              <a:buChar char="Ø"/>
            </a:pPr>
            <a:r>
              <a:rPr lang="en-US" dirty="0"/>
              <a:t>Risks - Does the firm have enough bandwidth to meet the process deadlines if there are multiple projects selected for purposes of cost allocation? What if no single firm is free of COI on all projects? – this should be a consideration when establishing the pool </a:t>
            </a:r>
          </a:p>
          <a:p>
            <a:pPr marL="1371600" lvl="2" indent="-457200">
              <a:lnSpc>
                <a:spcPct val="90000"/>
              </a:lnSpc>
              <a:spcBef>
                <a:spcPts val="600"/>
              </a:spcBef>
              <a:spcAft>
                <a:spcPts val="600"/>
              </a:spcAft>
              <a:buFont typeface="Wingdings" panose="05000000000000000000" pitchFamily="2" charset="2"/>
              <a:buChar char="Ø"/>
            </a:pPr>
            <a:r>
              <a:rPr lang="en-US" dirty="0"/>
              <a:t>Alternative - Select “best” IE to conduct the selection process for each applicable project – Concern: consistency in evaluation approach from project to project?</a:t>
            </a:r>
          </a:p>
          <a:p>
            <a:pPr marL="971550" lvl="1" indent="-457200">
              <a:lnSpc>
                <a:spcPct val="90000"/>
              </a:lnSpc>
              <a:spcBef>
                <a:spcPts val="600"/>
              </a:spcBef>
              <a:spcAft>
                <a:spcPts val="600"/>
              </a:spcAft>
              <a:buFont typeface="Wingdings" panose="05000000000000000000" pitchFamily="2" charset="2"/>
              <a:buChar char="Ø"/>
            </a:pPr>
            <a:r>
              <a:rPr lang="en-US" dirty="0"/>
              <a:t>The pool will be established once, and each subsequent cycle </a:t>
            </a:r>
            <a:r>
              <a:rPr lang="en-US" dirty="0" err="1"/>
              <a:t>WestConnect</a:t>
            </a:r>
            <a:r>
              <a:rPr lang="en-US" dirty="0"/>
              <a:t> will need to confirm “qualified” firms are still available and free of COI as needed/applicable</a:t>
            </a:r>
          </a:p>
          <a:p>
            <a:pPr marL="1371600" lvl="2" indent="-457200">
              <a:lnSpc>
                <a:spcPct val="90000"/>
              </a:lnSpc>
              <a:spcBef>
                <a:spcPts val="600"/>
              </a:spcBef>
              <a:spcAft>
                <a:spcPts val="600"/>
              </a:spcAft>
              <a:buFont typeface="Wingdings" panose="05000000000000000000" pitchFamily="2" charset="2"/>
              <a:buChar char="Ø"/>
            </a:pPr>
            <a:r>
              <a:rPr lang="en-US" dirty="0"/>
              <a:t>Select new or additional IEs only as-needed</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10</a:t>
            </a:fld>
            <a:endParaRPr lang="en-US" dirty="0"/>
          </a:p>
        </p:txBody>
      </p:sp>
    </p:spTree>
    <p:extLst>
      <p:ext uri="{BB962C8B-B14F-4D97-AF65-F5344CB8AC3E}">
        <p14:creationId xmlns:p14="http://schemas.microsoft.com/office/powerpoint/2010/main" val="3679004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600" dirty="0"/>
              <a:t>Phase 1 - Establishing a Pool of Firms</a:t>
            </a:r>
            <a:endParaRPr lang="en-US" sz="3600" i="1" dirty="0"/>
          </a:p>
        </p:txBody>
      </p:sp>
      <p:sp>
        <p:nvSpPr>
          <p:cNvPr id="11" name="Content Placeholder 10"/>
          <p:cNvSpPr>
            <a:spLocks noGrp="1"/>
          </p:cNvSpPr>
          <p:nvPr>
            <p:ph idx="1"/>
          </p:nvPr>
        </p:nvSpPr>
        <p:spPr>
          <a:xfrm>
            <a:off x="342900" y="2514599"/>
            <a:ext cx="8458200" cy="4343401"/>
          </a:xfrm>
        </p:spPr>
        <p:txBody>
          <a:bodyPr>
            <a:normAutofit fontScale="70000" lnSpcReduction="20000"/>
          </a:bodyPr>
          <a:lstStyle/>
          <a:p>
            <a:pPr marL="571500" indent="-457200">
              <a:lnSpc>
                <a:spcPct val="90000"/>
              </a:lnSpc>
              <a:spcBef>
                <a:spcPts val="600"/>
              </a:spcBef>
              <a:spcAft>
                <a:spcPts val="600"/>
              </a:spcAft>
              <a:buFont typeface="Wingdings" panose="05000000000000000000" pitchFamily="2" charset="2"/>
              <a:buChar char="Ø"/>
            </a:pPr>
            <a:r>
              <a:rPr lang="en-US" dirty="0"/>
              <a:t>Considerations:</a:t>
            </a:r>
          </a:p>
          <a:p>
            <a:pPr marL="971550" lvl="1" indent="-457200">
              <a:lnSpc>
                <a:spcPct val="90000"/>
              </a:lnSpc>
              <a:spcBef>
                <a:spcPts val="600"/>
              </a:spcBef>
              <a:spcAft>
                <a:spcPts val="600"/>
              </a:spcAft>
              <a:buFont typeface="Wingdings" panose="05000000000000000000" pitchFamily="2" charset="2"/>
              <a:buChar char="Ø"/>
            </a:pPr>
            <a:r>
              <a:rPr lang="en-US" dirty="0"/>
              <a:t>General Billing Rates i.e. cost</a:t>
            </a:r>
          </a:p>
          <a:p>
            <a:pPr marL="1371600" lvl="2" indent="-457200">
              <a:lnSpc>
                <a:spcPct val="90000"/>
              </a:lnSpc>
              <a:spcBef>
                <a:spcPts val="600"/>
              </a:spcBef>
              <a:spcAft>
                <a:spcPts val="600"/>
              </a:spcAft>
              <a:buFont typeface="Wingdings" panose="05000000000000000000" pitchFamily="2" charset="2"/>
              <a:buChar char="Ø"/>
            </a:pPr>
            <a:r>
              <a:rPr lang="en-US" dirty="0"/>
              <a:t>In order to determine if rates are generally reasonable in the event only 1 IE from the pool is not conflicted out in a given cycle</a:t>
            </a:r>
          </a:p>
          <a:p>
            <a:pPr marL="971550" lvl="1" indent="-457200">
              <a:lnSpc>
                <a:spcPct val="90000"/>
              </a:lnSpc>
              <a:spcBef>
                <a:spcPts val="600"/>
              </a:spcBef>
              <a:spcAft>
                <a:spcPts val="600"/>
              </a:spcAft>
              <a:buFont typeface="Wingdings" panose="05000000000000000000" pitchFamily="2" charset="2"/>
              <a:buChar char="Ø"/>
            </a:pPr>
            <a:r>
              <a:rPr lang="en-US" dirty="0"/>
              <a:t>General Qualifications and Experience</a:t>
            </a:r>
          </a:p>
          <a:p>
            <a:pPr marL="1371600" lvl="2" indent="-457200">
              <a:lnSpc>
                <a:spcPct val="90000"/>
              </a:lnSpc>
              <a:spcBef>
                <a:spcPts val="600"/>
              </a:spcBef>
              <a:spcAft>
                <a:spcPts val="600"/>
              </a:spcAft>
              <a:buFont typeface="Wingdings" panose="05000000000000000000" pitchFamily="2" charset="2"/>
              <a:buChar char="Ø"/>
            </a:pPr>
            <a:r>
              <a:rPr lang="en-US" dirty="0"/>
              <a:t>Experience evaluating bids</a:t>
            </a:r>
          </a:p>
          <a:p>
            <a:pPr marL="1371600" lvl="2" indent="-457200">
              <a:lnSpc>
                <a:spcPct val="90000"/>
              </a:lnSpc>
              <a:spcBef>
                <a:spcPts val="600"/>
              </a:spcBef>
              <a:spcAft>
                <a:spcPts val="600"/>
              </a:spcAft>
              <a:buFont typeface="Wingdings" panose="05000000000000000000" pitchFamily="2" charset="2"/>
              <a:buChar char="Ø"/>
            </a:pPr>
            <a:r>
              <a:rPr lang="en-US" dirty="0"/>
              <a:t>Qualifications to evaluate the developer selection evaluation criteria (e.g. design, construction, O&amp;M, financing, etc.)</a:t>
            </a:r>
          </a:p>
          <a:p>
            <a:pPr marL="1371600" lvl="2" indent="-457200">
              <a:lnSpc>
                <a:spcPct val="90000"/>
              </a:lnSpc>
              <a:spcBef>
                <a:spcPts val="600"/>
              </a:spcBef>
              <a:spcAft>
                <a:spcPts val="600"/>
              </a:spcAft>
              <a:buFont typeface="Wingdings" panose="05000000000000000000" pitchFamily="2" charset="2"/>
              <a:buChar char="Ø"/>
            </a:pPr>
            <a:r>
              <a:rPr lang="en-US" dirty="0"/>
              <a:t>Experience with energy infrastructure development</a:t>
            </a:r>
          </a:p>
          <a:p>
            <a:pPr marL="971550" lvl="1" indent="-457200">
              <a:lnSpc>
                <a:spcPct val="90000"/>
              </a:lnSpc>
              <a:spcBef>
                <a:spcPts val="600"/>
              </a:spcBef>
              <a:spcAft>
                <a:spcPts val="600"/>
              </a:spcAft>
              <a:buFont typeface="Wingdings" panose="05000000000000000000" pitchFamily="2" charset="2"/>
              <a:buChar char="Ø"/>
            </a:pPr>
            <a:r>
              <a:rPr lang="en-US" dirty="0"/>
              <a:t>COI check against all Eligible Developers and any projects currently under development in the </a:t>
            </a:r>
            <a:r>
              <a:rPr lang="en-US" dirty="0" err="1"/>
              <a:t>WestConnect</a:t>
            </a:r>
            <a:r>
              <a:rPr lang="en-US" dirty="0"/>
              <a:t> region</a:t>
            </a:r>
          </a:p>
          <a:p>
            <a:pPr marL="1371600" lvl="2" indent="-457200">
              <a:lnSpc>
                <a:spcPct val="90000"/>
              </a:lnSpc>
              <a:spcBef>
                <a:spcPts val="600"/>
              </a:spcBef>
              <a:spcAft>
                <a:spcPts val="600"/>
              </a:spcAft>
              <a:buFont typeface="Wingdings" panose="05000000000000000000" pitchFamily="2" charset="2"/>
              <a:buChar char="Ø"/>
            </a:pPr>
            <a:r>
              <a:rPr lang="en-US" dirty="0"/>
              <a:t>This will give us an idea as to how many IEs we need in the pool</a:t>
            </a:r>
          </a:p>
          <a:p>
            <a:pPr marL="571500" indent="-457200">
              <a:lnSpc>
                <a:spcPct val="90000"/>
              </a:lnSpc>
              <a:spcBef>
                <a:spcPts val="600"/>
              </a:spcBef>
              <a:spcAft>
                <a:spcPts val="600"/>
              </a:spcAft>
              <a:buFont typeface="Wingdings" panose="05000000000000000000" pitchFamily="2" charset="2"/>
              <a:buChar char="Ø"/>
            </a:pPr>
            <a:r>
              <a:rPr lang="en-US" dirty="0"/>
              <a:t>Similar to Developer Qualification process</a:t>
            </a:r>
          </a:p>
        </p:txBody>
      </p:sp>
      <p:sp>
        <p:nvSpPr>
          <p:cNvPr id="6" name="Slide Number Placeholder 3"/>
          <p:cNvSpPr>
            <a:spLocks noGrp="1"/>
          </p:cNvSpPr>
          <p:nvPr>
            <p:ph type="sldNum" sz="quarter" idx="12"/>
          </p:nvPr>
        </p:nvSpPr>
        <p:spPr>
          <a:xfrm>
            <a:off x="6553200" y="6356350"/>
            <a:ext cx="2133600" cy="365125"/>
          </a:xfrm>
        </p:spPr>
        <p:txBody>
          <a:bodyPr/>
          <a:lstStyle/>
          <a:p>
            <a:pPr>
              <a:defRPr/>
            </a:pPr>
            <a:r>
              <a:rPr lang="en-US" dirty="0" err="1"/>
              <a:t>er</a:t>
            </a:r>
            <a:fld id="{5CECB9A7-042E-43D9-BEC7-0F3FD0062A6D}" type="slidenum">
              <a:rPr lang="en-US" smtClean="0"/>
              <a:pPr>
                <a:defRPr/>
              </a:pPr>
              <a:t>11</a:t>
            </a:fld>
            <a:endParaRPr lang="en-US" dirty="0"/>
          </a:p>
        </p:txBody>
      </p:sp>
    </p:spTree>
    <p:extLst>
      <p:ext uri="{BB962C8B-B14F-4D97-AF65-F5344CB8AC3E}">
        <p14:creationId xmlns:p14="http://schemas.microsoft.com/office/powerpoint/2010/main" val="1368637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600" dirty="0"/>
              <a:t>Phase 2 - Selecting the IE to Conduct the Evaluations</a:t>
            </a:r>
            <a:endParaRPr lang="en-US" sz="3600" i="1" dirty="0"/>
          </a:p>
        </p:txBody>
      </p:sp>
      <p:sp>
        <p:nvSpPr>
          <p:cNvPr id="11" name="Content Placeholder 10"/>
          <p:cNvSpPr>
            <a:spLocks noGrp="1"/>
          </p:cNvSpPr>
          <p:nvPr>
            <p:ph idx="1"/>
          </p:nvPr>
        </p:nvSpPr>
        <p:spPr>
          <a:xfrm>
            <a:off x="342900" y="2514599"/>
            <a:ext cx="8458200" cy="4572001"/>
          </a:xfrm>
        </p:spPr>
        <p:txBody>
          <a:bodyPr>
            <a:normAutofit fontScale="85000" lnSpcReduction="20000"/>
          </a:bodyPr>
          <a:lstStyle/>
          <a:p>
            <a:pPr marL="571500" indent="-457200">
              <a:lnSpc>
                <a:spcPct val="90000"/>
              </a:lnSpc>
              <a:spcBef>
                <a:spcPts val="600"/>
              </a:spcBef>
              <a:spcAft>
                <a:spcPts val="600"/>
              </a:spcAft>
              <a:buFont typeface="Wingdings" panose="05000000000000000000" pitchFamily="2" charset="2"/>
              <a:buChar char="Ø"/>
            </a:pPr>
            <a:r>
              <a:rPr lang="en-US" dirty="0"/>
              <a:t>Considerations:</a:t>
            </a:r>
          </a:p>
          <a:p>
            <a:pPr marL="971550" lvl="1" indent="-457200">
              <a:lnSpc>
                <a:spcPct val="90000"/>
              </a:lnSpc>
              <a:spcBef>
                <a:spcPts val="600"/>
              </a:spcBef>
              <a:spcAft>
                <a:spcPts val="600"/>
              </a:spcAft>
              <a:buFont typeface="Wingdings" panose="05000000000000000000" pitchFamily="2" charset="2"/>
              <a:buChar char="Ø"/>
            </a:pPr>
            <a:r>
              <a:rPr lang="en-US" dirty="0"/>
              <a:t>Specific Billing Rates given the particular scope and schedule of the evaluations</a:t>
            </a:r>
          </a:p>
          <a:p>
            <a:pPr marL="971550" lvl="1" indent="-457200">
              <a:lnSpc>
                <a:spcPct val="90000"/>
              </a:lnSpc>
              <a:spcBef>
                <a:spcPts val="600"/>
              </a:spcBef>
              <a:spcAft>
                <a:spcPts val="600"/>
              </a:spcAft>
              <a:buFont typeface="Wingdings" panose="05000000000000000000" pitchFamily="2" charset="2"/>
              <a:buChar char="Ø"/>
            </a:pPr>
            <a:r>
              <a:rPr lang="en-US" dirty="0"/>
              <a:t>Particular experience related to the specific project(s) selected in the Plan for purposes of cost allocation </a:t>
            </a:r>
          </a:p>
          <a:p>
            <a:pPr marL="1371600" lvl="2" indent="-457200">
              <a:lnSpc>
                <a:spcPct val="90000"/>
              </a:lnSpc>
              <a:spcBef>
                <a:spcPts val="600"/>
              </a:spcBef>
              <a:spcAft>
                <a:spcPts val="600"/>
              </a:spcAft>
              <a:buFont typeface="Wingdings" panose="05000000000000000000" pitchFamily="2" charset="2"/>
              <a:buChar char="Ø"/>
            </a:pPr>
            <a:r>
              <a:rPr lang="en-US" dirty="0"/>
              <a:t>E.g. Experience with DC lines if the project selected is a DC line</a:t>
            </a:r>
          </a:p>
          <a:p>
            <a:pPr marL="1371600" lvl="2" indent="-457200">
              <a:lnSpc>
                <a:spcPct val="90000"/>
              </a:lnSpc>
              <a:spcBef>
                <a:spcPts val="600"/>
              </a:spcBef>
              <a:spcAft>
                <a:spcPts val="600"/>
              </a:spcAft>
              <a:buFont typeface="Wingdings" panose="05000000000000000000" pitchFamily="2" charset="2"/>
              <a:buChar char="Ø"/>
            </a:pPr>
            <a:r>
              <a:rPr lang="en-US" dirty="0"/>
              <a:t>E.g. Experience in a given state or service territories, etc.</a:t>
            </a:r>
          </a:p>
          <a:p>
            <a:pPr marL="971550" lvl="1" indent="-457200">
              <a:lnSpc>
                <a:spcPct val="90000"/>
              </a:lnSpc>
              <a:spcBef>
                <a:spcPts val="600"/>
              </a:spcBef>
              <a:spcAft>
                <a:spcPts val="600"/>
              </a:spcAft>
              <a:buFont typeface="Wingdings" panose="05000000000000000000" pitchFamily="2" charset="2"/>
              <a:buChar char="Ø"/>
            </a:pPr>
            <a:r>
              <a:rPr lang="en-US" dirty="0"/>
              <a:t>COI check against specific project(s) selected in the Plan for purposes of cost allocation </a:t>
            </a:r>
            <a:r>
              <a:rPr lang="en-US" i="1" dirty="0">
                <a:solidFill>
                  <a:srgbClr val="FF0000"/>
                </a:solidFill>
              </a:rPr>
              <a:t>(For task force discussion: Do we need to wait for RFI responses before we do the final COI check and pick the final IE? Depending on the answer to this, we may need to adjust the proposed schedule and the entity responsible for drafting the RFI.) </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12</a:t>
            </a:fld>
            <a:endParaRPr lang="en-US" dirty="0"/>
          </a:p>
        </p:txBody>
      </p:sp>
    </p:spTree>
    <p:extLst>
      <p:ext uri="{BB962C8B-B14F-4D97-AF65-F5344CB8AC3E}">
        <p14:creationId xmlns:p14="http://schemas.microsoft.com/office/powerpoint/2010/main" val="4183837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600" dirty="0"/>
              <a:t>Proposed Schedule/Timing for Selecting the IEs</a:t>
            </a:r>
            <a:endParaRPr lang="en-US" sz="3600" i="1" dirty="0"/>
          </a:p>
        </p:txBody>
      </p:sp>
      <p:sp>
        <p:nvSpPr>
          <p:cNvPr id="11" name="Content Placeholder 10"/>
          <p:cNvSpPr>
            <a:spLocks noGrp="1"/>
          </p:cNvSpPr>
          <p:nvPr>
            <p:ph idx="1"/>
          </p:nvPr>
        </p:nvSpPr>
        <p:spPr>
          <a:xfrm>
            <a:off x="342900" y="2514599"/>
            <a:ext cx="8458200" cy="4343401"/>
          </a:xfrm>
        </p:spPr>
        <p:txBody>
          <a:bodyPr>
            <a:normAutofit fontScale="77500" lnSpcReduction="20000"/>
          </a:bodyPr>
          <a:lstStyle/>
          <a:p>
            <a:pPr marL="571500" indent="-457200">
              <a:lnSpc>
                <a:spcPct val="90000"/>
              </a:lnSpc>
              <a:spcBef>
                <a:spcPts val="600"/>
              </a:spcBef>
              <a:spcAft>
                <a:spcPts val="600"/>
              </a:spcAft>
              <a:buFont typeface="Wingdings" panose="05000000000000000000" pitchFamily="2" charset="2"/>
              <a:buChar char="Ø"/>
            </a:pPr>
            <a:r>
              <a:rPr lang="en-US" dirty="0"/>
              <a:t>Initiate Phase 1 on May 1 of Year 2</a:t>
            </a:r>
          </a:p>
          <a:p>
            <a:pPr marL="971550" lvl="1" indent="-457200">
              <a:lnSpc>
                <a:spcPct val="90000"/>
              </a:lnSpc>
              <a:spcBef>
                <a:spcPts val="600"/>
              </a:spcBef>
              <a:spcAft>
                <a:spcPts val="600"/>
              </a:spcAft>
              <a:buFont typeface="Wingdings" panose="05000000000000000000" pitchFamily="2" charset="2"/>
              <a:buChar char="Ø"/>
            </a:pPr>
            <a:r>
              <a:rPr lang="en-US" dirty="0"/>
              <a:t>Issue RFI if a regional need has been identified and project ideas have been submitted in earlier phases of regional planning process</a:t>
            </a:r>
          </a:p>
          <a:p>
            <a:pPr marL="971550" lvl="1" indent="-457200">
              <a:lnSpc>
                <a:spcPct val="90000"/>
              </a:lnSpc>
              <a:spcBef>
                <a:spcPts val="600"/>
              </a:spcBef>
              <a:spcAft>
                <a:spcPts val="600"/>
              </a:spcAft>
              <a:buFont typeface="Wingdings" panose="05000000000000000000" pitchFamily="2" charset="2"/>
              <a:buChar char="Ø"/>
            </a:pPr>
            <a:r>
              <a:rPr lang="en-US" dirty="0"/>
              <a:t>Select pool of firms by July 31 (3 months to create the pool)</a:t>
            </a:r>
          </a:p>
          <a:p>
            <a:pPr marL="571500" indent="-457200">
              <a:lnSpc>
                <a:spcPct val="90000"/>
              </a:lnSpc>
              <a:spcBef>
                <a:spcPts val="600"/>
              </a:spcBef>
              <a:spcAft>
                <a:spcPts val="600"/>
              </a:spcAft>
              <a:buFont typeface="Wingdings" panose="05000000000000000000" pitchFamily="2" charset="2"/>
              <a:buChar char="Ø"/>
            </a:pPr>
            <a:r>
              <a:rPr lang="en-US" dirty="0"/>
              <a:t>Select the particular IE no later than November 1 of Year 2</a:t>
            </a:r>
          </a:p>
          <a:p>
            <a:pPr marL="971550" lvl="1" indent="-457200">
              <a:lnSpc>
                <a:spcPct val="90000"/>
              </a:lnSpc>
              <a:spcBef>
                <a:spcPts val="600"/>
              </a:spcBef>
              <a:spcAft>
                <a:spcPts val="600"/>
              </a:spcAft>
              <a:buFont typeface="Wingdings" panose="05000000000000000000" pitchFamily="2" charset="2"/>
              <a:buChar char="Ø"/>
            </a:pPr>
            <a:r>
              <a:rPr lang="en-US" dirty="0"/>
              <a:t>Recall, developer selection process timeline requires max of 30 days following posting of draft Plan for PMC to present projects selected for purposes of cost allocation to the IE responsible for drafting the RFIs/RFPs</a:t>
            </a:r>
          </a:p>
          <a:p>
            <a:pPr marL="971550" lvl="1" indent="-457200">
              <a:lnSpc>
                <a:spcPct val="90000"/>
              </a:lnSpc>
              <a:spcBef>
                <a:spcPts val="600"/>
              </a:spcBef>
              <a:spcAft>
                <a:spcPts val="600"/>
              </a:spcAft>
              <a:buFont typeface="Wingdings" panose="05000000000000000000" pitchFamily="2" charset="2"/>
              <a:buChar char="Ø"/>
            </a:pPr>
            <a:r>
              <a:rPr lang="en-US" dirty="0"/>
              <a:t>RFI for developer selection must be issued no later than 15 days following posting of the final Regional Plan</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13</a:t>
            </a:fld>
            <a:endParaRPr lang="en-US" dirty="0"/>
          </a:p>
        </p:txBody>
      </p:sp>
    </p:spTree>
    <p:extLst>
      <p:ext uri="{BB962C8B-B14F-4D97-AF65-F5344CB8AC3E}">
        <p14:creationId xmlns:p14="http://schemas.microsoft.com/office/powerpoint/2010/main" val="32310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5CECB9A7-042E-43D9-BEC7-0F3FD0062A6D}" type="slidenum">
              <a:rPr lang="en-US" smtClean="0"/>
              <a:pPr>
                <a:defRPr/>
              </a:pPr>
              <a:t>14</a:t>
            </a:fld>
            <a:endParaRPr lang="en-US" dirty="0"/>
          </a:p>
        </p:txBody>
      </p:sp>
      <p:sp>
        <p:nvSpPr>
          <p:cNvPr id="88" name="Content Placeholder 87"/>
          <p:cNvSpPr>
            <a:spLocks noGrp="1"/>
          </p:cNvSpPr>
          <p:nvPr>
            <p:ph idx="1"/>
          </p:nvPr>
        </p:nvSpPr>
        <p:spPr/>
        <p:txBody>
          <a:bodyPr/>
          <a:lstStyle/>
          <a:p>
            <a:pPr marL="0" indent="0">
              <a:buNone/>
            </a:pPr>
            <a:r>
              <a:rPr lang="en-US" sz="2800" dirty="0"/>
              <a:t>Proposed IE selection timeline</a:t>
            </a:r>
          </a:p>
        </p:txBody>
      </p:sp>
      <p:pic>
        <p:nvPicPr>
          <p:cNvPr id="168" name="Picture 167"/>
          <p:cNvPicPr>
            <a:picLocks noChangeAspect="1"/>
          </p:cNvPicPr>
          <p:nvPr/>
        </p:nvPicPr>
        <p:blipFill>
          <a:blip r:embed="rId2"/>
          <a:stretch>
            <a:fillRect/>
          </a:stretch>
        </p:blipFill>
        <p:spPr>
          <a:xfrm>
            <a:off x="1054665" y="2209800"/>
            <a:ext cx="7034669" cy="1737360"/>
          </a:xfrm>
          <a:prstGeom prst="rect">
            <a:avLst/>
          </a:prstGeom>
        </p:spPr>
      </p:pic>
      <p:pic>
        <p:nvPicPr>
          <p:cNvPr id="169" name="Picture 168"/>
          <p:cNvPicPr>
            <a:picLocks noChangeAspect="1"/>
          </p:cNvPicPr>
          <p:nvPr/>
        </p:nvPicPr>
        <p:blipFill>
          <a:blip r:embed="rId3"/>
          <a:stretch>
            <a:fillRect/>
          </a:stretch>
        </p:blipFill>
        <p:spPr>
          <a:xfrm>
            <a:off x="367987" y="3999419"/>
            <a:ext cx="8318813" cy="2153400"/>
          </a:xfrm>
          <a:prstGeom prst="rect">
            <a:avLst/>
          </a:prstGeom>
        </p:spPr>
      </p:pic>
    </p:spTree>
    <p:extLst>
      <p:ext uri="{BB962C8B-B14F-4D97-AF65-F5344CB8AC3E}">
        <p14:creationId xmlns:p14="http://schemas.microsoft.com/office/powerpoint/2010/main" val="2650554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90500" y="2362200"/>
            <a:ext cx="8763000" cy="990600"/>
          </a:xfrm>
        </p:spPr>
        <p:txBody>
          <a:bodyPr/>
          <a:lstStyle/>
          <a:p>
            <a:pPr eaLnBrk="1" hangingPunct="1"/>
            <a:r>
              <a:rPr lang="en-US" sz="4000" b="1" dirty="0"/>
              <a:t>Procedure Document Update</a:t>
            </a:r>
            <a:endParaRPr lang="en-US" sz="4000" b="1" i="1" dirty="0"/>
          </a:p>
        </p:txBody>
      </p:sp>
      <p:sp>
        <p:nvSpPr>
          <p:cNvPr id="3" name="Slide Number Placeholder 2"/>
          <p:cNvSpPr>
            <a:spLocks noGrp="1"/>
          </p:cNvSpPr>
          <p:nvPr>
            <p:ph type="sldNum" sz="quarter" idx="12"/>
          </p:nvPr>
        </p:nvSpPr>
        <p:spPr/>
        <p:txBody>
          <a:bodyPr/>
          <a:lstStyle/>
          <a:p>
            <a:pPr>
              <a:defRPr/>
            </a:pPr>
            <a:fld id="{B3B96479-446E-429D-B090-6EA525AF4BFD}" type="slidenum">
              <a:rPr lang="en-US" smtClean="0"/>
              <a:pPr>
                <a:defRPr/>
              </a:pPr>
              <a:t>15</a:t>
            </a:fld>
            <a:endParaRPr lang="en-US" dirty="0"/>
          </a:p>
        </p:txBody>
      </p:sp>
    </p:spTree>
    <p:extLst>
      <p:ext uri="{BB962C8B-B14F-4D97-AF65-F5344CB8AC3E}">
        <p14:creationId xmlns:p14="http://schemas.microsoft.com/office/powerpoint/2010/main" val="630567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28600" y="2209800"/>
            <a:ext cx="8763000" cy="990600"/>
          </a:xfrm>
        </p:spPr>
        <p:txBody>
          <a:bodyPr/>
          <a:lstStyle/>
          <a:p>
            <a:pPr eaLnBrk="1" hangingPunct="1"/>
            <a:r>
              <a:rPr lang="en-US" sz="4000" b="1" dirty="0"/>
              <a:t>Action Items and Next Steps</a:t>
            </a:r>
          </a:p>
        </p:txBody>
      </p:sp>
      <p:sp>
        <p:nvSpPr>
          <p:cNvPr id="25602" name="Content Placeholder 2"/>
          <p:cNvSpPr>
            <a:spLocks noGrp="1"/>
          </p:cNvSpPr>
          <p:nvPr>
            <p:ph idx="1"/>
          </p:nvPr>
        </p:nvSpPr>
        <p:spPr>
          <a:xfrm>
            <a:off x="457200" y="2743200"/>
            <a:ext cx="8229600" cy="3962400"/>
          </a:xfrm>
        </p:spPr>
        <p:txBody>
          <a:body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p:txBody>
      </p:sp>
      <p:sp>
        <p:nvSpPr>
          <p:cNvPr id="3" name="Slide Number Placeholder 2"/>
          <p:cNvSpPr>
            <a:spLocks noGrp="1"/>
          </p:cNvSpPr>
          <p:nvPr>
            <p:ph type="sldNum" sz="quarter" idx="12"/>
          </p:nvPr>
        </p:nvSpPr>
        <p:spPr/>
        <p:txBody>
          <a:bodyPr/>
          <a:lstStyle/>
          <a:p>
            <a:pPr>
              <a:defRPr/>
            </a:pPr>
            <a:fld id="{B3B96479-446E-429D-B090-6EA525AF4BFD}" type="slidenum">
              <a:rPr lang="en-US" smtClean="0"/>
              <a:pPr>
                <a:defRPr/>
              </a:pPr>
              <a:t>16</a:t>
            </a:fld>
            <a:endParaRPr lang="en-US" dirty="0"/>
          </a:p>
        </p:txBody>
      </p:sp>
    </p:spTree>
    <p:extLst>
      <p:ext uri="{BB962C8B-B14F-4D97-AF65-F5344CB8AC3E}">
        <p14:creationId xmlns:p14="http://schemas.microsoft.com/office/powerpoint/2010/main" val="1104605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2"/>
          <p:cNvSpPr>
            <a:spLocks/>
          </p:cNvSpPr>
          <p:nvPr/>
        </p:nvSpPr>
        <p:spPr bwMode="auto">
          <a:xfrm>
            <a:off x="304800" y="2438400"/>
            <a:ext cx="8534400" cy="4038600"/>
          </a:xfrm>
          <a:prstGeom prst="rect">
            <a:avLst/>
          </a:prstGeom>
          <a:noFill/>
          <a:ln w="9525">
            <a:noFill/>
            <a:miter lim="800000"/>
            <a:headEnd/>
            <a:tailEnd/>
          </a:ln>
        </p:spPr>
        <p:txBody>
          <a:bodyPr>
            <a:normAutofit/>
          </a:bodyPr>
          <a:lstStyle/>
          <a:p>
            <a:pPr marL="342900" indent="-342900" algn="just" eaLnBrk="0" hangingPunct="0">
              <a:spcBef>
                <a:spcPct val="20000"/>
              </a:spcBef>
              <a:buFont typeface="Wingdings" panose="05000000000000000000" pitchFamily="2" charset="2"/>
              <a:buChar char="Ø"/>
            </a:pPr>
            <a:r>
              <a:rPr lang="en-US" sz="2400" b="1" i="1" dirty="0">
                <a:latin typeface="+mn-lt"/>
              </a:rPr>
              <a:t>Tentative:</a:t>
            </a:r>
            <a:r>
              <a:rPr lang="en-US" sz="2400" b="1" dirty="0">
                <a:latin typeface="+mn-lt"/>
              </a:rPr>
              <a:t> January 25th </a:t>
            </a:r>
            <a:r>
              <a:rPr lang="en-US" sz="2400" dirty="0">
                <a:latin typeface="+mn-lt"/>
              </a:rPr>
              <a:t>- 2:00 p.m. to 4:00 p.m. (MST)/ 1:00 p.m. to 3:00 p.m. (PST) – webinar</a:t>
            </a:r>
          </a:p>
          <a:p>
            <a:pPr lvl="1" algn="just" eaLnBrk="0" hangingPunct="0">
              <a:spcBef>
                <a:spcPct val="20000"/>
              </a:spcBef>
            </a:pPr>
            <a:endParaRPr lang="en-US" sz="2400" dirty="0">
              <a:latin typeface="+mn-lt"/>
            </a:endParaRPr>
          </a:p>
          <a:p>
            <a:pPr marL="800100" lvl="1" indent="-342900" algn="just" eaLnBrk="0" hangingPunct="0">
              <a:spcBef>
                <a:spcPct val="20000"/>
              </a:spcBef>
              <a:buFont typeface="Wingdings" panose="05000000000000000000" pitchFamily="2" charset="2"/>
              <a:buChar char="Ø"/>
            </a:pPr>
            <a:endParaRPr lang="en-US" sz="2400" dirty="0">
              <a:latin typeface="+mn-lt"/>
            </a:endParaRPr>
          </a:p>
          <a:p>
            <a:pPr marL="342900" indent="-342900" algn="just" eaLnBrk="0" hangingPunct="0">
              <a:spcBef>
                <a:spcPct val="20000"/>
              </a:spcBef>
              <a:buFont typeface="Wingdings" panose="05000000000000000000" pitchFamily="2" charset="2"/>
              <a:buChar char="Ø"/>
            </a:pPr>
            <a:endParaRPr lang="en-US" sz="2400" dirty="0">
              <a:latin typeface="+mn-lt"/>
            </a:endParaRPr>
          </a:p>
          <a:p>
            <a:pPr marL="800100" lvl="1" indent="-342900" algn="just" eaLnBrk="0" hangingPunct="0">
              <a:spcBef>
                <a:spcPct val="20000"/>
              </a:spcBef>
              <a:buFont typeface="Wingdings" panose="05000000000000000000" pitchFamily="2" charset="2"/>
              <a:buChar char="Ø"/>
            </a:pPr>
            <a:endParaRPr lang="en-US" sz="2400" dirty="0">
              <a:latin typeface="+mn-lt"/>
            </a:endParaRPr>
          </a:p>
          <a:p>
            <a:pPr marL="342900" indent="-342900" algn="just" eaLnBrk="0" hangingPunct="0">
              <a:spcBef>
                <a:spcPct val="20000"/>
              </a:spcBef>
              <a:buFont typeface="Wingdings" panose="05000000000000000000" pitchFamily="2" charset="2"/>
              <a:buChar char="Ø"/>
            </a:pPr>
            <a:endParaRPr lang="en-US" sz="2400" dirty="0">
              <a:latin typeface="+mn-lt"/>
            </a:endParaRPr>
          </a:p>
          <a:p>
            <a:pPr marL="342900" indent="-342900" algn="just" eaLnBrk="0" hangingPunct="0">
              <a:spcBef>
                <a:spcPct val="20000"/>
              </a:spcBef>
              <a:buFont typeface="Wingdings" panose="05000000000000000000" pitchFamily="2" charset="2"/>
              <a:buChar char="Ø"/>
            </a:pPr>
            <a:endParaRPr lang="en-US" sz="2400" dirty="0">
              <a:latin typeface="+mn-lt"/>
            </a:endParaRPr>
          </a:p>
          <a:p>
            <a:pPr marL="800100" lvl="1" indent="-342900" algn="just" eaLnBrk="0" hangingPunct="0">
              <a:spcBef>
                <a:spcPct val="20000"/>
              </a:spcBef>
              <a:buFont typeface="Wingdings" panose="05000000000000000000" pitchFamily="2" charset="2"/>
              <a:buChar char="Ø"/>
            </a:pPr>
            <a:endParaRPr lang="en-US" sz="2400" dirty="0">
              <a:latin typeface="+mn-lt"/>
            </a:endParaRPr>
          </a:p>
          <a:p>
            <a:pPr marL="800100" lvl="1" indent="-342900" algn="just" eaLnBrk="0" hangingPunct="0">
              <a:spcBef>
                <a:spcPct val="20000"/>
              </a:spcBef>
              <a:buFont typeface="Wingdings" panose="05000000000000000000" pitchFamily="2" charset="2"/>
              <a:buChar char="Ø"/>
            </a:pPr>
            <a:endParaRPr lang="en-US" sz="2400" dirty="0">
              <a:latin typeface="+mn-lt"/>
            </a:endParaRPr>
          </a:p>
          <a:p>
            <a:pPr marL="800100" lvl="1" indent="-342900" algn="just" eaLnBrk="0" hangingPunct="0">
              <a:spcBef>
                <a:spcPct val="20000"/>
              </a:spcBef>
              <a:buFont typeface="Wingdings" panose="05000000000000000000" pitchFamily="2" charset="2"/>
              <a:buChar char="Ø"/>
            </a:pPr>
            <a:endParaRPr lang="en-US" sz="2400" dirty="0">
              <a:latin typeface="+mn-lt"/>
            </a:endParaRPr>
          </a:p>
          <a:p>
            <a:pPr lvl="1" algn="just" eaLnBrk="0" hangingPunct="0">
              <a:spcBef>
                <a:spcPct val="20000"/>
              </a:spcBef>
            </a:pPr>
            <a:endParaRPr lang="en-US" sz="2400" dirty="0">
              <a:latin typeface="+mn-lt"/>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A5EA1779-6B2A-4AF1-9180-D8A50A7A3268}" type="slidenum">
              <a:rPr lang="en-US" sz="1200">
                <a:solidFill>
                  <a:schemeClr val="tx1">
                    <a:tint val="75000"/>
                  </a:schemeClr>
                </a:solidFill>
                <a:latin typeface="+mn-lt"/>
              </a:rPr>
              <a:pPr algn="r" fontAlgn="auto">
                <a:spcBef>
                  <a:spcPts val="0"/>
                </a:spcBef>
                <a:spcAft>
                  <a:spcPts val="0"/>
                </a:spcAft>
                <a:defRPr/>
              </a:pPr>
              <a:t>17</a:t>
            </a:fld>
            <a:endParaRPr lang="en-US" sz="1200" dirty="0">
              <a:solidFill>
                <a:schemeClr val="tx1">
                  <a:tint val="75000"/>
                </a:schemeClr>
              </a:solidFill>
              <a:latin typeface="+mn-lt"/>
            </a:endParaRPr>
          </a:p>
        </p:txBody>
      </p:sp>
      <p:sp>
        <p:nvSpPr>
          <p:cNvPr id="26627" name="Text Box 5"/>
          <p:cNvSpPr txBox="1">
            <a:spLocks noChangeArrowheads="1"/>
          </p:cNvSpPr>
          <p:nvPr/>
        </p:nvSpPr>
        <p:spPr bwMode="auto">
          <a:xfrm>
            <a:off x="0" y="1508125"/>
            <a:ext cx="9144000" cy="930275"/>
          </a:xfrm>
          <a:prstGeom prst="rect">
            <a:avLst/>
          </a:prstGeom>
          <a:noFill/>
          <a:ln w="9525">
            <a:noFill/>
            <a:miter lim="800000"/>
            <a:headEnd/>
            <a:tailEnd/>
          </a:ln>
        </p:spPr>
        <p:txBody>
          <a:bodyPr/>
          <a:lstStyle/>
          <a:p>
            <a:pPr marL="342900" indent="-342900" algn="ctr"/>
            <a:r>
              <a:rPr lang="en-US" sz="4000" b="1" dirty="0">
                <a:latin typeface="Calibri" pitchFamily="34" charset="0"/>
              </a:rPr>
              <a:t>Next Meeting</a:t>
            </a:r>
          </a:p>
        </p:txBody>
      </p:sp>
    </p:spTree>
    <p:extLst>
      <p:ext uri="{BB962C8B-B14F-4D97-AF65-F5344CB8AC3E}">
        <p14:creationId xmlns:p14="http://schemas.microsoft.com/office/powerpoint/2010/main" val="256194159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28600" y="2057400"/>
            <a:ext cx="8763000" cy="1828800"/>
          </a:xfrm>
        </p:spPr>
        <p:txBody>
          <a:bodyPr/>
          <a:lstStyle/>
          <a:p>
            <a:pPr eaLnBrk="1" hangingPunct="1"/>
            <a:r>
              <a:rPr lang="en-US" sz="4000" b="1" dirty="0"/>
              <a:t>Adjourn</a:t>
            </a:r>
          </a:p>
        </p:txBody>
      </p:sp>
      <p:sp>
        <p:nvSpPr>
          <p:cNvPr id="25602" name="Content Placeholder 2"/>
          <p:cNvSpPr>
            <a:spLocks noGrp="1"/>
          </p:cNvSpPr>
          <p:nvPr>
            <p:ph idx="1"/>
          </p:nvPr>
        </p:nvSpPr>
        <p:spPr>
          <a:xfrm>
            <a:off x="457200" y="3657600"/>
            <a:ext cx="8229600" cy="3048000"/>
          </a:xfrm>
        </p:spPr>
        <p:txBody>
          <a:body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p:txBody>
      </p:sp>
      <p:sp>
        <p:nvSpPr>
          <p:cNvPr id="3" name="Slide Number Placeholder 2"/>
          <p:cNvSpPr>
            <a:spLocks noGrp="1"/>
          </p:cNvSpPr>
          <p:nvPr>
            <p:ph type="sldNum" sz="quarter" idx="12"/>
          </p:nvPr>
        </p:nvSpPr>
        <p:spPr/>
        <p:txBody>
          <a:bodyPr/>
          <a:lstStyle/>
          <a:p>
            <a:pPr>
              <a:defRPr/>
            </a:pPr>
            <a:fld id="{B3B96479-446E-429D-B090-6EA525AF4BFD}" type="slidenum">
              <a:rPr lang="en-US" smtClean="0"/>
              <a:pPr>
                <a:defRPr/>
              </a:pPr>
              <a:t>18</a:t>
            </a:fld>
            <a:endParaRPr lang="en-US" dirty="0"/>
          </a:p>
        </p:txBody>
      </p:sp>
    </p:spTree>
    <p:extLst>
      <p:ext uri="{BB962C8B-B14F-4D97-AF65-F5344CB8AC3E}">
        <p14:creationId xmlns:p14="http://schemas.microsoft.com/office/powerpoint/2010/main" val="353227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txBox="1">
            <a:spLocks/>
          </p:cNvSpPr>
          <p:nvPr/>
        </p:nvSpPr>
        <p:spPr bwMode="auto">
          <a:xfrm>
            <a:off x="228600" y="2209800"/>
            <a:ext cx="8747125" cy="1371600"/>
          </a:xfrm>
          <a:prstGeom prst="rect">
            <a:avLst/>
          </a:prstGeom>
          <a:noFill/>
          <a:ln w="9525">
            <a:noFill/>
            <a:miter lim="800000"/>
            <a:headEnd/>
            <a:tailEnd/>
          </a:ln>
        </p:spPr>
        <p:txBody>
          <a:bodyPr anchor="ctr"/>
          <a:lstStyle/>
          <a:p>
            <a:pPr algn="ctr"/>
            <a:r>
              <a:rPr lang="en-US" sz="4000" b="1" dirty="0">
                <a:latin typeface="Calibri" pitchFamily="34" charset="0"/>
              </a:rPr>
              <a:t>Welcome </a:t>
            </a:r>
          </a:p>
          <a:p>
            <a:pPr algn="ctr"/>
            <a:r>
              <a:rPr lang="en-US" sz="4000" b="1" dirty="0">
                <a:latin typeface="Calibri" pitchFamily="34" charset="0"/>
              </a:rPr>
              <a:t>&amp; </a:t>
            </a:r>
          </a:p>
          <a:p>
            <a:pPr algn="ctr"/>
            <a:r>
              <a:rPr lang="en-US" sz="4000" b="1" dirty="0">
                <a:latin typeface="Calibri" pitchFamily="34" charset="0"/>
              </a:rPr>
              <a:t>Introductions </a:t>
            </a:r>
          </a:p>
        </p:txBody>
      </p:sp>
      <p:sp>
        <p:nvSpPr>
          <p:cNvPr id="19458" name="Title 1"/>
          <p:cNvSpPr txBox="1">
            <a:spLocks/>
          </p:cNvSpPr>
          <p:nvPr/>
        </p:nvSpPr>
        <p:spPr bwMode="auto">
          <a:xfrm>
            <a:off x="76200" y="4343400"/>
            <a:ext cx="8839200" cy="1828800"/>
          </a:xfrm>
          <a:prstGeom prst="rect">
            <a:avLst/>
          </a:prstGeom>
          <a:noFill/>
          <a:ln w="9525">
            <a:noFill/>
            <a:miter lim="800000"/>
            <a:headEnd/>
            <a:tailEnd/>
          </a:ln>
        </p:spPr>
        <p:txBody>
          <a:bodyPr anchor="ctr"/>
          <a:lstStyle/>
          <a:p>
            <a:pPr algn="ctr"/>
            <a:endParaRPr lang="en-US" sz="2400" b="1" dirty="0">
              <a:latin typeface="Calibri" pitchFamily="34" charset="0"/>
            </a:endParaRPr>
          </a:p>
        </p:txBody>
      </p:sp>
      <p:sp>
        <p:nvSpPr>
          <p:cNvPr id="2" name="Slide Number Placeholder 1"/>
          <p:cNvSpPr>
            <a:spLocks noGrp="1"/>
          </p:cNvSpPr>
          <p:nvPr>
            <p:ph type="sldNum" sz="quarter" idx="12"/>
          </p:nvPr>
        </p:nvSpPr>
        <p:spPr/>
        <p:txBody>
          <a:bodyPr/>
          <a:lstStyle/>
          <a:p>
            <a:pPr>
              <a:defRPr/>
            </a:pPr>
            <a:fld id="{CE189FAE-805D-4834-96A5-B716092E707F}" type="slidenum">
              <a:rPr lang="en-US" smtClean="0"/>
              <a:pPr>
                <a:defRPr/>
              </a:pPr>
              <a:t>2</a:t>
            </a:fld>
            <a:endParaRPr lang="en-US" dirty="0"/>
          </a:p>
        </p:txBody>
      </p:sp>
      <p:sp>
        <p:nvSpPr>
          <p:cNvPr id="5" name="Content Placeholder 2"/>
          <p:cNvSpPr txBox="1">
            <a:spLocks/>
          </p:cNvSpPr>
          <p:nvPr/>
        </p:nvSpPr>
        <p:spPr>
          <a:xfrm>
            <a:off x="457200" y="3657600"/>
            <a:ext cx="8229600" cy="30480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r>
              <a:rPr lang="en-US" sz="2800" dirty="0"/>
              <a:t>Bob Smith, PMC Vice-Chair, </a:t>
            </a:r>
            <a:r>
              <a:rPr lang="en-US" sz="2800" dirty="0" err="1"/>
              <a:t>TransCanyon</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txBox="1">
            <a:spLocks/>
          </p:cNvSpPr>
          <p:nvPr/>
        </p:nvSpPr>
        <p:spPr bwMode="auto">
          <a:xfrm>
            <a:off x="228600" y="2209800"/>
            <a:ext cx="8747125" cy="1371600"/>
          </a:xfrm>
          <a:prstGeom prst="rect">
            <a:avLst/>
          </a:prstGeom>
          <a:noFill/>
          <a:ln w="9525">
            <a:noFill/>
            <a:miter lim="800000"/>
            <a:headEnd/>
            <a:tailEnd/>
          </a:ln>
        </p:spPr>
        <p:txBody>
          <a:bodyPr anchor="ctr"/>
          <a:lstStyle/>
          <a:p>
            <a:pPr algn="ctr"/>
            <a:r>
              <a:rPr lang="en-US" sz="4000" b="1" dirty="0">
                <a:latin typeface="Calibri" pitchFamily="34" charset="0"/>
              </a:rPr>
              <a:t>Antitrust Statement Reminder </a:t>
            </a:r>
          </a:p>
        </p:txBody>
      </p:sp>
      <p:sp>
        <p:nvSpPr>
          <p:cNvPr id="19458" name="Title 1"/>
          <p:cNvSpPr txBox="1">
            <a:spLocks/>
          </p:cNvSpPr>
          <p:nvPr/>
        </p:nvSpPr>
        <p:spPr bwMode="auto">
          <a:xfrm>
            <a:off x="76200" y="4343400"/>
            <a:ext cx="8839200" cy="1828800"/>
          </a:xfrm>
          <a:prstGeom prst="rect">
            <a:avLst/>
          </a:prstGeom>
          <a:noFill/>
          <a:ln w="9525">
            <a:noFill/>
            <a:miter lim="800000"/>
            <a:headEnd/>
            <a:tailEnd/>
          </a:ln>
        </p:spPr>
        <p:txBody>
          <a:bodyPr anchor="ctr"/>
          <a:lstStyle/>
          <a:p>
            <a:pPr algn="ctr"/>
            <a:endParaRPr lang="en-US" sz="2400" b="1" dirty="0">
              <a:latin typeface="Calibri" pitchFamily="34" charset="0"/>
            </a:endParaRPr>
          </a:p>
        </p:txBody>
      </p:sp>
      <p:sp>
        <p:nvSpPr>
          <p:cNvPr id="2" name="Slide Number Placeholder 1"/>
          <p:cNvSpPr>
            <a:spLocks noGrp="1"/>
          </p:cNvSpPr>
          <p:nvPr>
            <p:ph type="sldNum" sz="quarter" idx="12"/>
          </p:nvPr>
        </p:nvSpPr>
        <p:spPr/>
        <p:txBody>
          <a:bodyPr/>
          <a:lstStyle/>
          <a:p>
            <a:pPr>
              <a:defRPr/>
            </a:pPr>
            <a:fld id="{CE189FAE-805D-4834-96A5-B716092E707F}" type="slidenum">
              <a:rPr lang="en-US" smtClean="0"/>
              <a:pPr>
                <a:defRPr/>
              </a:pPr>
              <a:t>3</a:t>
            </a:fld>
            <a:endParaRPr lang="en-US" dirty="0"/>
          </a:p>
        </p:txBody>
      </p:sp>
      <p:sp>
        <p:nvSpPr>
          <p:cNvPr id="5" name="Content Placeholder 2"/>
          <p:cNvSpPr txBox="1">
            <a:spLocks/>
          </p:cNvSpPr>
          <p:nvPr/>
        </p:nvSpPr>
        <p:spPr>
          <a:xfrm>
            <a:off x="457200" y="3657600"/>
            <a:ext cx="8229600" cy="30480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endParaRPr lang="en-US" sz="2800" dirty="0"/>
          </a:p>
          <a:p>
            <a:pPr algn="ctr" eaLnBrk="1" hangingPunct="1">
              <a:lnSpc>
                <a:spcPct val="80000"/>
              </a:lnSpc>
              <a:buFont typeface="Wingdings" pitchFamily="2" charset="2"/>
              <a:buNone/>
            </a:pPr>
            <a:r>
              <a:rPr lang="en-US" sz="2800" dirty="0"/>
              <a:t>Bob Smith, PMC Vice-Chair, </a:t>
            </a:r>
            <a:r>
              <a:rPr lang="en-US" sz="2800" dirty="0" err="1"/>
              <a:t>TransCanyon</a:t>
            </a:r>
            <a:endParaRPr lang="en-US" sz="2800" dirty="0"/>
          </a:p>
        </p:txBody>
      </p:sp>
    </p:spTree>
    <p:extLst>
      <p:ext uri="{BB962C8B-B14F-4D97-AF65-F5344CB8AC3E}">
        <p14:creationId xmlns:p14="http://schemas.microsoft.com/office/powerpoint/2010/main" val="1972633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90500" y="2362200"/>
            <a:ext cx="8763000" cy="990600"/>
          </a:xfrm>
        </p:spPr>
        <p:txBody>
          <a:bodyPr/>
          <a:lstStyle/>
          <a:p>
            <a:pPr eaLnBrk="1" hangingPunct="1"/>
            <a:r>
              <a:rPr lang="en-US" sz="4000" b="1" dirty="0"/>
              <a:t>Process Steps and Timeline Review</a:t>
            </a:r>
            <a:endParaRPr lang="en-US" sz="4000" b="1" i="1" dirty="0"/>
          </a:p>
        </p:txBody>
      </p:sp>
      <p:sp>
        <p:nvSpPr>
          <p:cNvPr id="3" name="Slide Number Placeholder 2"/>
          <p:cNvSpPr>
            <a:spLocks noGrp="1"/>
          </p:cNvSpPr>
          <p:nvPr>
            <p:ph type="sldNum" sz="quarter" idx="12"/>
          </p:nvPr>
        </p:nvSpPr>
        <p:spPr/>
        <p:txBody>
          <a:bodyPr/>
          <a:lstStyle/>
          <a:p>
            <a:pPr>
              <a:defRPr/>
            </a:pPr>
            <a:fld id="{B3B96479-446E-429D-B090-6EA525AF4BFD}" type="slidenum">
              <a:rPr lang="en-US" smtClean="0"/>
              <a:pPr>
                <a:defRPr/>
              </a:pPr>
              <a:t>4</a:t>
            </a:fld>
            <a:endParaRPr lang="en-US" dirty="0"/>
          </a:p>
        </p:txBody>
      </p:sp>
    </p:spTree>
    <p:extLst>
      <p:ext uri="{BB962C8B-B14F-4D97-AF65-F5344CB8AC3E}">
        <p14:creationId xmlns:p14="http://schemas.microsoft.com/office/powerpoint/2010/main" val="216358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4000" dirty="0"/>
              <a:t>Developer Selection Process Steps - Draft</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06459320"/>
              </p:ext>
            </p:extLst>
          </p:nvPr>
        </p:nvGraphicFramePr>
        <p:xfrm>
          <a:off x="381000" y="2362201"/>
          <a:ext cx="8382000" cy="3833674"/>
        </p:xfrm>
        <a:graphic>
          <a:graphicData uri="http://schemas.openxmlformats.org/drawingml/2006/table">
            <a:tbl>
              <a:tblPr firstRow="1" firstCol="1" bandRow="1">
                <a:tableStyleId>{93296810-A885-4BE3-A3E7-6D5BEEA58F35}</a:tableStyleId>
              </a:tblPr>
              <a:tblGrid>
                <a:gridCol w="2667000">
                  <a:extLst>
                    <a:ext uri="{9D8B030D-6E8A-4147-A177-3AD203B41FA5}">
                      <a16:colId xmlns:a16="http://schemas.microsoft.com/office/drawing/2014/main" val="1071802883"/>
                    </a:ext>
                  </a:extLst>
                </a:gridCol>
                <a:gridCol w="2743200">
                  <a:extLst>
                    <a:ext uri="{9D8B030D-6E8A-4147-A177-3AD203B41FA5}">
                      <a16:colId xmlns:a16="http://schemas.microsoft.com/office/drawing/2014/main" val="3239480494"/>
                    </a:ext>
                  </a:extLst>
                </a:gridCol>
                <a:gridCol w="2971800">
                  <a:extLst>
                    <a:ext uri="{9D8B030D-6E8A-4147-A177-3AD203B41FA5}">
                      <a16:colId xmlns:a16="http://schemas.microsoft.com/office/drawing/2014/main" val="3845328888"/>
                    </a:ext>
                  </a:extLst>
                </a:gridCol>
              </a:tblGrid>
              <a:tr h="245162">
                <a:tc>
                  <a:txBody>
                    <a:bodyPr/>
                    <a:lstStyle/>
                    <a:p>
                      <a:pPr marL="0" marR="0" algn="l">
                        <a:lnSpc>
                          <a:spcPct val="107000"/>
                        </a:lnSpc>
                        <a:spcBef>
                          <a:spcPts val="0"/>
                        </a:spcBef>
                        <a:spcAft>
                          <a:spcPts val="0"/>
                        </a:spcAft>
                      </a:pPr>
                      <a:r>
                        <a:rPr lang="en-US" sz="1200" dirty="0">
                          <a:effectLst/>
                        </a:rPr>
                        <a:t>Process Step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mn-lt"/>
                          <a:ea typeface="+mn-ea"/>
                          <a:cs typeface="+mn-cs"/>
                        </a:rPr>
                        <a:t>Responsible</a:t>
                      </a:r>
                      <a:r>
                        <a:rPr lang="en-US" sz="1200" baseline="0" dirty="0">
                          <a:effectLst/>
                          <a:latin typeface="+mn-lt"/>
                          <a:ea typeface="+mn-ea"/>
                          <a:cs typeface="+mn-cs"/>
                        </a:rPr>
                        <a:t> Parties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rPr>
                        <a:t>Est. Timeline: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041411"/>
                  </a:ext>
                </a:extLst>
              </a:tr>
              <a:tr h="1174242">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Create pool of independent</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evaluators</a:t>
                      </a: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Screen pool of evaluators and select an evaluator for each project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selected into the Regional Plan</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for purposes of cost allocation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PMC</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PMC *with no special involvement from the project beneficiaries*</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b="1" i="1" dirty="0">
                          <a:effectLst/>
                          <a:latin typeface="Calibri" panose="020F0502020204030204" pitchFamily="34" charset="0"/>
                          <a:ea typeface="Calibri" panose="020F0502020204030204" pitchFamily="34" charset="0"/>
                          <a:cs typeface="Times New Roman" panose="02020603050405020304" pitchFamily="18" charset="0"/>
                        </a:rPr>
                        <a:t>To be developed</a:t>
                      </a:r>
                    </a:p>
                    <a:p>
                      <a:pPr marL="0" marR="0" algn="l">
                        <a:lnSpc>
                          <a:spcPct val="107000"/>
                        </a:lnSpc>
                        <a:spcBef>
                          <a:spcPts val="0"/>
                        </a:spcBef>
                        <a:spcAft>
                          <a:spcPts val="0"/>
                        </a:spcAft>
                      </a:pPr>
                      <a:endParaRPr lang="en-US" sz="12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i="1" dirty="0">
                          <a:effectLst/>
                          <a:latin typeface="Calibri" panose="020F0502020204030204" pitchFamily="34" charset="0"/>
                          <a:ea typeface="Calibri" panose="020F0502020204030204" pitchFamily="34" charset="0"/>
                          <a:cs typeface="Times New Roman" panose="02020603050405020304" pitchFamily="18" charset="0"/>
                        </a:rPr>
                        <a:t>To be developed</a:t>
                      </a:r>
                    </a:p>
                    <a:p>
                      <a:pPr marL="0" marR="0" algn="l">
                        <a:lnSpc>
                          <a:spcPct val="107000"/>
                        </a:lnSpc>
                        <a:spcBef>
                          <a:spcPts val="0"/>
                        </a:spcBef>
                        <a:spcAft>
                          <a:spcPts val="0"/>
                        </a:spcAft>
                      </a:pPr>
                      <a:endParaRPr lang="en-US" sz="1200" b="1" i="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4684257"/>
                  </a:ext>
                </a:extLst>
              </a:tr>
              <a:tr h="782828">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Present project(s) selected into the Regional Plan</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for purposes of cost allocation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independent evaluator</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PMC with involvement from the Beneficiaries </a:t>
                      </a: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*meeting</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will be public*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30 days of posting the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draft</a:t>
                      </a:r>
                      <a:r>
                        <a:rPr lang="en-US" sz="1200" dirty="0">
                          <a:effectLst/>
                          <a:latin typeface="Calibri" panose="020F0502020204030204" pitchFamily="34" charset="0"/>
                          <a:ea typeface="Calibri" panose="020F0502020204030204" pitchFamily="34" charset="0"/>
                          <a:cs typeface="Times New Roman" panose="02020603050405020304" pitchFamily="18" charset="0"/>
                        </a:rPr>
                        <a:t> Regional Transmission Plan</a:t>
                      </a:r>
                    </a:p>
                  </a:txBody>
                  <a:tcPr marL="68580" marR="68580" marT="0" marB="0"/>
                </a:tc>
                <a:extLst>
                  <a:ext uri="{0D108BD9-81ED-4DB2-BD59-A6C34878D82A}">
                    <a16:rowId xmlns:a16="http://schemas.microsoft.com/office/drawing/2014/main" val="1370660256"/>
                  </a:ext>
                </a:extLst>
              </a:tr>
              <a:tr h="1174242">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Issue RFI</a:t>
                      </a: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RFI responses due</a:t>
                      </a: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Post list of interested developers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Independent evaluator drafts RFI</a:t>
                      </a: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PMC issues</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RFI</a:t>
                      </a: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Eligible developers</a:t>
                      </a: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PMC</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15 days of posting the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final</a:t>
                      </a:r>
                      <a:r>
                        <a:rPr lang="en-US" sz="1200" dirty="0">
                          <a:effectLst/>
                          <a:latin typeface="Calibri" panose="020F0502020204030204" pitchFamily="34" charset="0"/>
                          <a:ea typeface="Calibri" panose="020F0502020204030204" pitchFamily="34" charset="0"/>
                          <a:cs typeface="Times New Roman" panose="02020603050405020304" pitchFamily="18" charset="0"/>
                        </a:rPr>
                        <a:t> Regional Transmission Plan</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30 </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days </a:t>
                      </a:r>
                      <a:r>
                        <a:rPr lang="en-US" sz="1200" dirty="0">
                          <a:effectLst/>
                          <a:latin typeface="Calibri" panose="020F0502020204030204" pitchFamily="34" charset="0"/>
                          <a:ea typeface="Calibri" panose="020F0502020204030204" pitchFamily="34" charset="0"/>
                          <a:cs typeface="Times New Roman" panose="02020603050405020304" pitchFamily="18" charset="0"/>
                        </a:rPr>
                        <a:t>following issuance</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of RFI</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7 days following RFI deadline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6588378"/>
                  </a:ext>
                </a:extLst>
              </a:tr>
              <a:tr h="457200">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Continued onto next page…</a:t>
                      </a:r>
                    </a:p>
                  </a:txBody>
                  <a:tcPr marL="68580" marR="68580" marT="0" marB="0" anchor="ctr"/>
                </a:tc>
                <a:tc>
                  <a:txBody>
                    <a:bodyPr/>
                    <a:lstStyle/>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23537713"/>
                  </a:ext>
                </a:extLst>
              </a:tr>
            </a:tbl>
          </a:graphicData>
        </a:graphic>
      </p:graphicFrame>
      <p:sp>
        <p:nvSpPr>
          <p:cNvPr id="7" name="TextBox 6"/>
          <p:cNvSpPr txBox="1"/>
          <p:nvPr/>
        </p:nvSpPr>
        <p:spPr>
          <a:xfrm>
            <a:off x="7309500" y="5892968"/>
            <a:ext cx="1377300" cy="276999"/>
          </a:xfrm>
          <a:prstGeom prst="rect">
            <a:avLst/>
          </a:prstGeom>
          <a:noFill/>
        </p:spPr>
        <p:txBody>
          <a:bodyPr wrap="none" rtlCol="0">
            <a:spAutoFit/>
          </a:bodyPr>
          <a:lstStyle/>
          <a:p>
            <a:r>
              <a:rPr lang="en-US" sz="1200" i="1" dirty="0"/>
              <a:t>Revised 10/27/16</a:t>
            </a:r>
          </a:p>
        </p:txBody>
      </p:sp>
    </p:spTree>
    <p:extLst>
      <p:ext uri="{BB962C8B-B14F-4D97-AF65-F5344CB8AC3E}">
        <p14:creationId xmlns:p14="http://schemas.microsoft.com/office/powerpoint/2010/main" val="21133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05000" y="533400"/>
            <a:ext cx="7010400" cy="609600"/>
          </a:xfrm>
        </p:spPr>
        <p:txBody>
          <a:bodyPr/>
          <a:lstStyle/>
          <a:p>
            <a:r>
              <a:rPr lang="en-US" sz="3600" dirty="0">
                <a:solidFill>
                  <a:schemeClr val="bg1"/>
                </a:solidFill>
              </a:rPr>
              <a:t>Developer Selection Process Steps, cont.- Draft</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6</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23210580"/>
              </p:ext>
            </p:extLst>
          </p:nvPr>
        </p:nvGraphicFramePr>
        <p:xfrm>
          <a:off x="381000" y="1600200"/>
          <a:ext cx="8382000" cy="5206328"/>
        </p:xfrm>
        <a:graphic>
          <a:graphicData uri="http://schemas.openxmlformats.org/drawingml/2006/table">
            <a:tbl>
              <a:tblPr firstRow="1" firstCol="1" bandRow="1">
                <a:tableStyleId>{93296810-A885-4BE3-A3E7-6D5BEEA58F35}</a:tableStyleId>
              </a:tblPr>
              <a:tblGrid>
                <a:gridCol w="2667000">
                  <a:extLst>
                    <a:ext uri="{9D8B030D-6E8A-4147-A177-3AD203B41FA5}">
                      <a16:colId xmlns:a16="http://schemas.microsoft.com/office/drawing/2014/main" val="1071802883"/>
                    </a:ext>
                  </a:extLst>
                </a:gridCol>
                <a:gridCol w="2743200">
                  <a:extLst>
                    <a:ext uri="{9D8B030D-6E8A-4147-A177-3AD203B41FA5}">
                      <a16:colId xmlns:a16="http://schemas.microsoft.com/office/drawing/2014/main" val="3239480494"/>
                    </a:ext>
                  </a:extLst>
                </a:gridCol>
                <a:gridCol w="2971800">
                  <a:extLst>
                    <a:ext uri="{9D8B030D-6E8A-4147-A177-3AD203B41FA5}">
                      <a16:colId xmlns:a16="http://schemas.microsoft.com/office/drawing/2014/main" val="3845328888"/>
                    </a:ext>
                  </a:extLst>
                </a:gridCol>
              </a:tblGrid>
              <a:tr h="273521">
                <a:tc>
                  <a:txBody>
                    <a:bodyPr/>
                    <a:lstStyle/>
                    <a:p>
                      <a:pPr marL="0" marR="0" algn="l">
                        <a:lnSpc>
                          <a:spcPct val="107000"/>
                        </a:lnSpc>
                        <a:spcBef>
                          <a:spcPts val="0"/>
                        </a:spcBef>
                        <a:spcAft>
                          <a:spcPts val="0"/>
                        </a:spcAft>
                      </a:pPr>
                      <a:r>
                        <a:rPr lang="en-US" sz="1200" dirty="0">
                          <a:effectLst/>
                        </a:rPr>
                        <a:t>Process Step</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mn-lt"/>
                          <a:ea typeface="+mn-ea"/>
                          <a:cs typeface="+mn-cs"/>
                        </a:rPr>
                        <a:t>Responsible</a:t>
                      </a:r>
                      <a:r>
                        <a:rPr lang="en-US" sz="1200" baseline="0" dirty="0">
                          <a:effectLst/>
                          <a:latin typeface="+mn-lt"/>
                          <a:ea typeface="+mn-ea"/>
                          <a:cs typeface="+mn-cs"/>
                        </a:rPr>
                        <a:t> Parties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rPr>
                        <a:t>Est. Timeline: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5041411"/>
                  </a:ext>
                </a:extLst>
              </a:tr>
              <a:tr h="2348484">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Issue RFP</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RFP responses due</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Bids reviewed for completeness</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Opportunity to cure deficiencies</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strike="sngStrik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Bid presentations to independent</a:t>
                      </a:r>
                      <a:r>
                        <a:rPr lang="en-US" sz="1200" strike="sngStrike" baseline="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evaluator </a:t>
                      </a:r>
                      <a:r>
                        <a:rPr lang="en-US" sz="1200" strike="sngStrike" baseline="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*under discussion*</a:t>
                      </a:r>
                      <a:endParaRPr lang="en-US" sz="1200" strike="sngStrike"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Independent evaluator drafts RFP</a:t>
                      </a: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PMC issues</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RFP</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Interested developers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Independent evaluator</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Developers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strike="sngStrike" baseline="0" dirty="0">
                          <a:effectLst/>
                          <a:latin typeface="Calibri" panose="020F0502020204030204" pitchFamily="34" charset="0"/>
                          <a:ea typeface="Calibri" panose="020F0502020204030204" pitchFamily="34" charset="0"/>
                          <a:cs typeface="Times New Roman" panose="02020603050405020304" pitchFamily="18" charset="0"/>
                        </a:rPr>
                        <a:t>Developers </a:t>
                      </a:r>
                      <a:r>
                        <a:rPr lang="en-US" sz="1200" strike="sngStrike" baseline="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(others to be involved? Open vs. closed meetings?)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30 days following</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RFI deadline</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90 days</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30</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days following bid deadline</a:t>
                      </a: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14 days following notification of missing information</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strike="sngStrike" dirty="0">
                          <a:effectLst/>
                          <a:latin typeface="Calibri" panose="020F0502020204030204" pitchFamily="34" charset="0"/>
                          <a:ea typeface="Calibri" panose="020F0502020204030204" pitchFamily="34" charset="0"/>
                          <a:cs typeface="Times New Roman" panose="02020603050405020304" pitchFamily="18" charset="0"/>
                        </a:rPr>
                        <a:t>Within 30</a:t>
                      </a:r>
                      <a:r>
                        <a:rPr lang="en-US" sz="1200" strike="sngStrike" baseline="0" dirty="0">
                          <a:effectLst/>
                          <a:latin typeface="Calibri" panose="020F0502020204030204" pitchFamily="34" charset="0"/>
                          <a:ea typeface="Calibri" panose="020F0502020204030204" pitchFamily="34" charset="0"/>
                          <a:cs typeface="Times New Roman" panose="02020603050405020304" pitchFamily="18" charset="0"/>
                        </a:rPr>
                        <a:t> days following bid deadline</a:t>
                      </a:r>
                    </a:p>
                  </a:txBody>
                  <a:tcPr marL="68580" marR="68580" marT="0" marB="0"/>
                </a:tc>
                <a:extLst>
                  <a:ext uri="{0D108BD9-81ED-4DB2-BD59-A6C34878D82A}">
                    <a16:rowId xmlns:a16="http://schemas.microsoft.com/office/drawing/2014/main" val="4193505967"/>
                  </a:ext>
                </a:extLst>
              </a:tr>
              <a:tr h="274320">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Bid evaluations</a:t>
                      </a:r>
                    </a:p>
                  </a:txBody>
                  <a:tcPr marL="68580" marR="68580" marT="0" marB="0" anchor="ct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Independent evaluator</a:t>
                      </a:r>
                    </a:p>
                  </a:txBody>
                  <a:tcPr marL="68580" marR="68580" marT="0" marB="0" anchor="ct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120 days following review for completeness</a:t>
                      </a:r>
                    </a:p>
                  </a:txBody>
                  <a:tcPr marL="68580" marR="68580" marT="0" marB="0" anchor="ctr"/>
                </a:tc>
                <a:extLst>
                  <a:ext uri="{0D108BD9-81ED-4DB2-BD59-A6C34878D82A}">
                    <a16:rowId xmlns:a16="http://schemas.microsoft.com/office/drawing/2014/main" val="3130077482"/>
                  </a:ext>
                </a:extLst>
              </a:tr>
              <a:tr h="1761363">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Developer selection recommendation to PMC</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Developer selected</a:t>
                      </a: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Post document explaining why a developer was/was not selected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Independent evaluator</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PMC</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endParaRPr lang="en-US" sz="1200" baseline="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Independent evaluator and PMC</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14 days following the end</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of the bid evaluation period</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Next PMC meeting,</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no less than </a:t>
                      </a:r>
                      <a:r>
                        <a:rPr lang="en-US" sz="1200" dirty="0">
                          <a:effectLst/>
                          <a:latin typeface="Calibri" panose="020F0502020204030204" pitchFamily="34" charset="0"/>
                          <a:ea typeface="Calibri" panose="020F0502020204030204" pitchFamily="34" charset="0"/>
                          <a:cs typeface="Times New Roman" panose="02020603050405020304" pitchFamily="18" charset="0"/>
                        </a:rPr>
                        <a:t>30 days and more than 45 days following receipt of final recommendations</a:t>
                      </a:r>
                    </a:p>
                    <a:p>
                      <a:pPr marL="0" marR="0" algn="l">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60 days of selecting a developer (per</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tariff language</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1318086210"/>
                  </a:ext>
                </a:extLst>
              </a:tr>
              <a:tr h="548640">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Forward project development schedule </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to PMC</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tc>
                <a:tc>
                  <a:txBody>
                    <a:bodyPr/>
                    <a:lstStyle/>
                    <a:p>
                      <a:pPr marL="0" marR="0" algn="l">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Selected</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developer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Within 30 days of notifying</a:t>
                      </a:r>
                      <a:r>
                        <a:rPr lang="en-US" sz="1200" baseline="0" dirty="0">
                          <a:effectLst/>
                          <a:latin typeface="Calibri" panose="020F0502020204030204" pitchFamily="34" charset="0"/>
                          <a:ea typeface="Calibri" panose="020F0502020204030204" pitchFamily="34" charset="0"/>
                          <a:cs typeface="Times New Roman" panose="02020603050405020304" pitchFamily="18" charset="0"/>
                        </a:rPr>
                        <a:t> selected developer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0982276"/>
                  </a:ext>
                </a:extLst>
              </a:tr>
            </a:tbl>
          </a:graphicData>
        </a:graphic>
      </p:graphicFrame>
      <p:sp>
        <p:nvSpPr>
          <p:cNvPr id="7" name="TextBox 6"/>
          <p:cNvSpPr txBox="1"/>
          <p:nvPr/>
        </p:nvSpPr>
        <p:spPr>
          <a:xfrm>
            <a:off x="7423800" y="6546147"/>
            <a:ext cx="1365887" cy="276999"/>
          </a:xfrm>
          <a:prstGeom prst="rect">
            <a:avLst/>
          </a:prstGeom>
          <a:noFill/>
        </p:spPr>
        <p:txBody>
          <a:bodyPr wrap="none" rtlCol="0">
            <a:spAutoFit/>
          </a:bodyPr>
          <a:lstStyle/>
          <a:p>
            <a:r>
              <a:rPr lang="en-US" sz="1200" i="1" dirty="0"/>
              <a:t>Revised 11/22/16</a:t>
            </a:r>
          </a:p>
        </p:txBody>
      </p:sp>
    </p:spTree>
    <p:extLst>
      <p:ext uri="{BB962C8B-B14F-4D97-AF65-F5344CB8AC3E}">
        <p14:creationId xmlns:p14="http://schemas.microsoft.com/office/powerpoint/2010/main" val="537666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200" dirty="0"/>
              <a:t>Approximate Developer Selection Timeline - Draft</a:t>
            </a:r>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7</a:t>
            </a:fld>
            <a:endParaRPr lang="en-US" dirty="0"/>
          </a:p>
        </p:txBody>
      </p:sp>
      <p:sp>
        <p:nvSpPr>
          <p:cNvPr id="2" name="TextBox 1"/>
          <p:cNvSpPr txBox="1"/>
          <p:nvPr/>
        </p:nvSpPr>
        <p:spPr>
          <a:xfrm>
            <a:off x="7010400" y="6079351"/>
            <a:ext cx="1365887" cy="276999"/>
          </a:xfrm>
          <a:prstGeom prst="rect">
            <a:avLst/>
          </a:prstGeom>
          <a:noFill/>
        </p:spPr>
        <p:txBody>
          <a:bodyPr wrap="none" rtlCol="0">
            <a:spAutoFit/>
          </a:bodyPr>
          <a:lstStyle/>
          <a:p>
            <a:r>
              <a:rPr lang="en-US" sz="1200" i="1" dirty="0"/>
              <a:t>Revised 11/22/16</a:t>
            </a:r>
          </a:p>
        </p:txBody>
      </p:sp>
      <p:pic>
        <p:nvPicPr>
          <p:cNvPr id="79" name="Picture 78"/>
          <p:cNvPicPr>
            <a:picLocks noChangeAspect="1"/>
          </p:cNvPicPr>
          <p:nvPr/>
        </p:nvPicPr>
        <p:blipFill>
          <a:blip r:embed="rId3"/>
          <a:stretch>
            <a:fillRect/>
          </a:stretch>
        </p:blipFill>
        <p:spPr>
          <a:xfrm>
            <a:off x="756360" y="2340339"/>
            <a:ext cx="7040305" cy="1738752"/>
          </a:xfrm>
          <a:prstGeom prst="rect">
            <a:avLst/>
          </a:prstGeom>
        </p:spPr>
      </p:pic>
      <p:pic>
        <p:nvPicPr>
          <p:cNvPr id="82" name="Picture 81"/>
          <p:cNvPicPr>
            <a:picLocks noChangeAspect="1"/>
          </p:cNvPicPr>
          <p:nvPr/>
        </p:nvPicPr>
        <p:blipFill>
          <a:blip r:embed="rId4"/>
          <a:stretch>
            <a:fillRect/>
          </a:stretch>
        </p:blipFill>
        <p:spPr>
          <a:xfrm>
            <a:off x="424846" y="4202950"/>
            <a:ext cx="7982438" cy="2153400"/>
          </a:xfrm>
          <a:prstGeom prst="rect">
            <a:avLst/>
          </a:prstGeom>
        </p:spPr>
      </p:pic>
    </p:spTree>
    <p:extLst>
      <p:ext uri="{BB962C8B-B14F-4D97-AF65-F5344CB8AC3E}">
        <p14:creationId xmlns:p14="http://schemas.microsoft.com/office/powerpoint/2010/main" val="1495864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228600" y="2514600"/>
            <a:ext cx="8763000" cy="1828800"/>
          </a:xfrm>
        </p:spPr>
        <p:txBody>
          <a:bodyPr/>
          <a:lstStyle/>
          <a:p>
            <a:pPr eaLnBrk="1" hangingPunct="1"/>
            <a:r>
              <a:rPr lang="en-US" sz="4000" b="1" dirty="0"/>
              <a:t>Selecting an Independent Evaluator</a:t>
            </a:r>
            <a:br>
              <a:rPr lang="en-US" sz="4000" b="1" dirty="0"/>
            </a:br>
            <a:r>
              <a:rPr lang="en-US" sz="4000" b="1" i="1" dirty="0"/>
              <a:t>Strawman</a:t>
            </a:r>
          </a:p>
        </p:txBody>
      </p:sp>
      <p:sp>
        <p:nvSpPr>
          <p:cNvPr id="22530" name="Content Placeholder 2"/>
          <p:cNvSpPr>
            <a:spLocks noGrp="1"/>
          </p:cNvSpPr>
          <p:nvPr>
            <p:ph idx="1"/>
          </p:nvPr>
        </p:nvSpPr>
        <p:spPr>
          <a:xfrm>
            <a:off x="457200" y="3657600"/>
            <a:ext cx="8229600" cy="3048000"/>
          </a:xfrm>
        </p:spPr>
        <p:txBody>
          <a:bodyPr/>
          <a:lstStyle/>
          <a:p>
            <a:pPr algn="ctr" eaLnBrk="1" hangingPunct="1">
              <a:lnSpc>
                <a:spcPct val="80000"/>
              </a:lnSpc>
              <a:buFont typeface="Wingdings" pitchFamily="2" charset="2"/>
              <a:buNone/>
            </a:pPr>
            <a:endParaRPr lang="en-US" sz="2800" i="1" dirty="0"/>
          </a:p>
          <a:p>
            <a:pPr algn="ctr" eaLnBrk="1" hangingPunct="1">
              <a:lnSpc>
                <a:spcPct val="80000"/>
              </a:lnSpc>
              <a:buFont typeface="Wingdings" pitchFamily="2" charset="2"/>
              <a:buNone/>
            </a:pPr>
            <a:endParaRPr lang="en-US" sz="2800" i="1" dirty="0"/>
          </a:p>
          <a:p>
            <a:pPr algn="ctr" eaLnBrk="1" hangingPunct="1">
              <a:lnSpc>
                <a:spcPct val="80000"/>
              </a:lnSpc>
              <a:buFont typeface="Wingdings" pitchFamily="2" charset="2"/>
              <a:buNone/>
            </a:pPr>
            <a:r>
              <a:rPr lang="en-US" sz="2800" dirty="0"/>
              <a:t>Tom </a:t>
            </a:r>
            <a:r>
              <a:rPr lang="en-US" sz="2800" dirty="0" err="1"/>
              <a:t>Wrenbeck</a:t>
            </a:r>
            <a:r>
              <a:rPr lang="en-US" sz="2800" dirty="0"/>
              <a:t>, ITC</a:t>
            </a:r>
          </a:p>
          <a:p>
            <a:pPr algn="ctr" eaLnBrk="1" hangingPunct="1">
              <a:lnSpc>
                <a:spcPct val="80000"/>
              </a:lnSpc>
              <a:buFont typeface="Wingdings" pitchFamily="2" charset="2"/>
              <a:buNone/>
            </a:pPr>
            <a:r>
              <a:rPr lang="en-US" sz="2800" dirty="0"/>
              <a:t>Devin McMackin, ITC</a:t>
            </a:r>
          </a:p>
          <a:p>
            <a:pPr algn="ctr" eaLnBrk="1" hangingPunct="1">
              <a:lnSpc>
                <a:spcPct val="80000"/>
              </a:lnSpc>
              <a:buFont typeface="Wingdings" pitchFamily="2" charset="2"/>
              <a:buNone/>
            </a:pPr>
            <a:r>
              <a:rPr lang="en-US" sz="2800" dirty="0"/>
              <a:t>Heidi Pacini, </a:t>
            </a:r>
            <a:r>
              <a:rPr lang="en-US" sz="2800" dirty="0" err="1"/>
              <a:t>WestConnect</a:t>
            </a:r>
            <a:endParaRPr lang="en-US" sz="2800" dirty="0"/>
          </a:p>
          <a:p>
            <a:pPr algn="ctr" eaLnBrk="1" hangingPunct="1">
              <a:lnSpc>
                <a:spcPct val="80000"/>
              </a:lnSpc>
              <a:buFont typeface="Wingdings" pitchFamily="2" charset="2"/>
              <a:buNone/>
            </a:pPr>
            <a:endParaRPr lang="en-US" sz="2800" dirty="0"/>
          </a:p>
        </p:txBody>
      </p:sp>
      <p:sp>
        <p:nvSpPr>
          <p:cNvPr id="3" name="Slide Number Placeholder 2"/>
          <p:cNvSpPr>
            <a:spLocks noGrp="1"/>
          </p:cNvSpPr>
          <p:nvPr>
            <p:ph type="sldNum" sz="quarter" idx="12"/>
          </p:nvPr>
        </p:nvSpPr>
        <p:spPr/>
        <p:txBody>
          <a:bodyPr/>
          <a:lstStyle/>
          <a:p>
            <a:pPr>
              <a:defRPr/>
            </a:pPr>
            <a:fld id="{D4D0C756-0A83-4531-B106-A11AF2390FD4}"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752600"/>
            <a:ext cx="9144000" cy="609600"/>
          </a:xfrm>
        </p:spPr>
        <p:txBody>
          <a:bodyPr/>
          <a:lstStyle/>
          <a:p>
            <a:r>
              <a:rPr lang="en-US" sz="3600" dirty="0"/>
              <a:t>Options for an Independent Evaluator</a:t>
            </a:r>
            <a:endParaRPr lang="en-US" sz="3600" i="1" dirty="0"/>
          </a:p>
        </p:txBody>
      </p:sp>
      <p:sp>
        <p:nvSpPr>
          <p:cNvPr id="6" name="Slide Number Placeholder 3"/>
          <p:cNvSpPr>
            <a:spLocks noGrp="1"/>
          </p:cNvSpPr>
          <p:nvPr>
            <p:ph type="sldNum" sz="quarter" idx="12"/>
          </p:nvPr>
        </p:nvSpPr>
        <p:spPr>
          <a:xfrm>
            <a:off x="6553200" y="6356350"/>
            <a:ext cx="2133600" cy="365125"/>
          </a:xfrm>
        </p:spPr>
        <p:txBody>
          <a:bodyPr/>
          <a:lstStyle/>
          <a:p>
            <a:pPr>
              <a:defRPr/>
            </a:pPr>
            <a:fld id="{5CECB9A7-042E-43D9-BEC7-0F3FD0062A6D}" type="slidenum">
              <a:rPr lang="en-US" smtClean="0"/>
              <a:pPr>
                <a:defRPr/>
              </a:pPr>
              <a:t>9</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83693543"/>
              </p:ext>
            </p:extLst>
          </p:nvPr>
        </p:nvGraphicFramePr>
        <p:xfrm>
          <a:off x="533400" y="2510790"/>
          <a:ext cx="8077200" cy="4309100"/>
        </p:xfrm>
        <a:graphic>
          <a:graphicData uri="http://schemas.openxmlformats.org/drawingml/2006/table">
            <a:tbl>
              <a:tblPr firstRow="1" bandRow="1">
                <a:tableStyleId>{93296810-A885-4BE3-A3E7-6D5BEEA58F35}</a:tableStyleId>
              </a:tblPr>
              <a:tblGrid>
                <a:gridCol w="2692400">
                  <a:extLst>
                    <a:ext uri="{9D8B030D-6E8A-4147-A177-3AD203B41FA5}">
                      <a16:colId xmlns:a16="http://schemas.microsoft.com/office/drawing/2014/main" val="156008071"/>
                    </a:ext>
                  </a:extLst>
                </a:gridCol>
                <a:gridCol w="2692400">
                  <a:extLst>
                    <a:ext uri="{9D8B030D-6E8A-4147-A177-3AD203B41FA5}">
                      <a16:colId xmlns:a16="http://schemas.microsoft.com/office/drawing/2014/main" val="3042711376"/>
                    </a:ext>
                  </a:extLst>
                </a:gridCol>
                <a:gridCol w="2692400">
                  <a:extLst>
                    <a:ext uri="{9D8B030D-6E8A-4147-A177-3AD203B41FA5}">
                      <a16:colId xmlns:a16="http://schemas.microsoft.com/office/drawing/2014/main" val="3883299223"/>
                    </a:ext>
                  </a:extLst>
                </a:gridCol>
              </a:tblGrid>
              <a:tr h="365760">
                <a:tc>
                  <a:txBody>
                    <a:bodyPr/>
                    <a:lstStyle/>
                    <a:p>
                      <a:endParaRPr lang="en-US" dirty="0"/>
                    </a:p>
                  </a:txBody>
                  <a:tcPr/>
                </a:tc>
                <a:tc>
                  <a:txBody>
                    <a:bodyPr/>
                    <a:lstStyle/>
                    <a:p>
                      <a:r>
                        <a:rPr lang="en-US" dirty="0"/>
                        <a:t>Pros</a:t>
                      </a:r>
                    </a:p>
                  </a:txBody>
                  <a:tcPr/>
                </a:tc>
                <a:tc>
                  <a:txBody>
                    <a:bodyPr/>
                    <a:lstStyle/>
                    <a:p>
                      <a:r>
                        <a:rPr lang="en-US" dirty="0"/>
                        <a:t>Cons</a:t>
                      </a:r>
                    </a:p>
                  </a:txBody>
                  <a:tcPr/>
                </a:tc>
                <a:extLst>
                  <a:ext uri="{0D108BD9-81ED-4DB2-BD59-A6C34878D82A}">
                    <a16:rowId xmlns:a16="http://schemas.microsoft.com/office/drawing/2014/main" val="1809877538"/>
                  </a:ext>
                </a:extLst>
              </a:tr>
              <a:tr h="1670907">
                <a:tc>
                  <a:txBody>
                    <a:bodyPr/>
                    <a:lstStyle/>
                    <a:p>
                      <a:r>
                        <a:rPr lang="en-US" sz="1400" b="1" dirty="0"/>
                        <a:t>“Pool of</a:t>
                      </a:r>
                      <a:r>
                        <a:rPr lang="en-US" sz="1400" b="1" baseline="0" dirty="0"/>
                        <a:t> IEs” </a:t>
                      </a:r>
                    </a:p>
                    <a:p>
                      <a:r>
                        <a:rPr lang="en-US" sz="1400" i="1" baseline="0" dirty="0"/>
                        <a:t>IE selected from among a pool of firms once projects are known</a:t>
                      </a:r>
                      <a:endParaRPr lang="en-US" sz="1400" i="1" dirty="0"/>
                    </a:p>
                  </a:txBody>
                  <a:tcPr/>
                </a:tc>
                <a:tc>
                  <a:txBody>
                    <a:bodyPr/>
                    <a:lstStyle/>
                    <a:p>
                      <a:pPr marL="285750" indent="-285750">
                        <a:buFont typeface="Arial" panose="020B0604020202020204" pitchFamily="34" charset="0"/>
                        <a:buChar char="•"/>
                      </a:pPr>
                      <a:r>
                        <a:rPr lang="en-US" sz="1400" dirty="0"/>
                        <a:t>Multiple options to avoid COI</a:t>
                      </a:r>
                    </a:p>
                    <a:p>
                      <a:pPr marL="285750" indent="-285750">
                        <a:buFont typeface="Arial" panose="020B0604020202020204" pitchFamily="34" charset="0"/>
                        <a:buChar char="•"/>
                      </a:pPr>
                      <a:r>
                        <a:rPr lang="en-US" sz="1400" dirty="0"/>
                        <a:t>Single entity conducting the evaluation process</a:t>
                      </a:r>
                    </a:p>
                    <a:p>
                      <a:pPr marL="285750" indent="-285750">
                        <a:buFont typeface="Arial" panose="020B0604020202020204" pitchFamily="34" charset="0"/>
                        <a:buChar char="•"/>
                      </a:pPr>
                      <a:r>
                        <a:rPr lang="en-US" sz="1400" dirty="0"/>
                        <a:t>IE can subcontract to bring in</a:t>
                      </a:r>
                      <a:r>
                        <a:rPr lang="en-US" sz="1400" baseline="0" dirty="0"/>
                        <a:t> additional expertise as-needed</a:t>
                      </a:r>
                      <a:endParaRPr lang="en-US" sz="1400" dirty="0"/>
                    </a:p>
                  </a:txBody>
                  <a:tcPr/>
                </a:tc>
                <a:tc>
                  <a:txBody>
                    <a:bodyPr/>
                    <a:lstStyle/>
                    <a:p>
                      <a:pPr marL="285750" indent="-285750">
                        <a:buFont typeface="Arial" panose="020B0604020202020204" pitchFamily="34" charset="0"/>
                        <a:buChar char="•"/>
                      </a:pPr>
                      <a:r>
                        <a:rPr lang="en-US" sz="1400" dirty="0">
                          <a:solidFill>
                            <a:schemeClr val="tx1"/>
                          </a:solidFill>
                        </a:rPr>
                        <a:t>If we are </a:t>
                      </a:r>
                      <a:r>
                        <a:rPr lang="en-US" sz="1400" baseline="0" dirty="0">
                          <a:solidFill>
                            <a:schemeClr val="tx1"/>
                          </a:solidFill>
                        </a:rPr>
                        <a:t>unable</a:t>
                      </a:r>
                      <a:r>
                        <a:rPr lang="en-US" sz="1400" dirty="0">
                          <a:solidFill>
                            <a:schemeClr val="tx1"/>
                          </a:solidFill>
                        </a:rPr>
                        <a:t> to identify a pool of firm</a:t>
                      </a:r>
                      <a:r>
                        <a:rPr lang="en-US" sz="1400" baseline="0" dirty="0">
                          <a:solidFill>
                            <a:schemeClr val="tx1"/>
                          </a:solidFill>
                        </a:rPr>
                        <a:t>s without a real or </a:t>
                      </a:r>
                      <a:r>
                        <a:rPr lang="en-US" sz="1400" i="1" baseline="0" dirty="0">
                          <a:solidFill>
                            <a:schemeClr val="tx1"/>
                          </a:solidFill>
                        </a:rPr>
                        <a:t>perceived</a:t>
                      </a:r>
                      <a:r>
                        <a:rPr lang="en-US" sz="1400" baseline="0" dirty="0">
                          <a:solidFill>
                            <a:schemeClr val="tx1"/>
                          </a:solidFill>
                        </a:rPr>
                        <a:t> COI in a given cycle – </a:t>
                      </a:r>
                      <a:r>
                        <a:rPr lang="en-US" sz="1400" i="1" baseline="0" dirty="0">
                          <a:solidFill>
                            <a:schemeClr val="tx1"/>
                          </a:solidFill>
                        </a:rPr>
                        <a:t>likelihood of this happening?</a:t>
                      </a:r>
                      <a:endParaRPr lang="en-US" sz="1400" i="1" dirty="0">
                        <a:solidFill>
                          <a:schemeClr val="tx1"/>
                        </a:solidFill>
                      </a:endParaRPr>
                    </a:p>
                  </a:txBody>
                  <a:tcPr/>
                </a:tc>
                <a:extLst>
                  <a:ext uri="{0D108BD9-81ED-4DB2-BD59-A6C34878D82A}">
                    <a16:rowId xmlns:a16="http://schemas.microsoft.com/office/drawing/2014/main" val="1859669059"/>
                  </a:ext>
                </a:extLst>
              </a:tr>
              <a:tr h="2272433">
                <a:tc>
                  <a:txBody>
                    <a:bodyPr/>
                    <a:lstStyle/>
                    <a:p>
                      <a:r>
                        <a:rPr lang="en-US" sz="1400" b="1" dirty="0"/>
                        <a:t>“IE Manager”</a:t>
                      </a:r>
                    </a:p>
                    <a:p>
                      <a:r>
                        <a:rPr lang="en-US" sz="1400" i="1" dirty="0"/>
                        <a:t>Hire a firm </a:t>
                      </a:r>
                      <a:r>
                        <a:rPr lang="en-US" sz="1400" i="1" baseline="0" dirty="0"/>
                        <a:t>to populate and manage a panel </a:t>
                      </a:r>
                      <a:r>
                        <a:rPr lang="en-US" sz="1400" i="1" baseline="0" dirty="0">
                          <a:solidFill>
                            <a:schemeClr val="tx1"/>
                          </a:solidFill>
                        </a:rPr>
                        <a:t>of independent Subject Matter Experts (SMEs)</a:t>
                      </a:r>
                      <a:endParaRPr lang="en-US" sz="1400" i="1" dirty="0">
                        <a:solidFill>
                          <a:schemeClr val="tx1"/>
                        </a:solidFill>
                      </a:endParaRPr>
                    </a:p>
                  </a:txBody>
                  <a:tcPr/>
                </a:tc>
                <a:tc>
                  <a:txBody>
                    <a:bodyPr/>
                    <a:lstStyle/>
                    <a:p>
                      <a:pPr marL="285750" indent="-285750">
                        <a:buFont typeface="Arial" panose="020B0604020202020204" pitchFamily="34" charset="0"/>
                        <a:buChar char="•"/>
                      </a:pPr>
                      <a:r>
                        <a:rPr lang="en-US" sz="1400" dirty="0"/>
                        <a:t>A firm</a:t>
                      </a:r>
                      <a:r>
                        <a:rPr lang="en-US" sz="1400" baseline="0" dirty="0"/>
                        <a:t> with a real or perceived COI could still manage the selection process for </a:t>
                      </a:r>
                      <a:r>
                        <a:rPr lang="en-US" sz="1400" baseline="0" dirty="0" err="1"/>
                        <a:t>WestConnect</a:t>
                      </a:r>
                      <a:r>
                        <a:rPr lang="en-US" sz="1400" baseline="0" dirty="0"/>
                        <a:t> (if you disagree, this moves to “con” column)</a:t>
                      </a:r>
                      <a:endParaRPr lang="en-US" sz="1400" dirty="0"/>
                    </a:p>
                  </a:txBody>
                  <a:tcPr/>
                </a:tc>
                <a:tc>
                  <a:txBody>
                    <a:bodyPr/>
                    <a:lstStyle/>
                    <a:p>
                      <a:pPr marL="285750" indent="-285750">
                        <a:buFont typeface="Arial" panose="020B0604020202020204" pitchFamily="34" charset="0"/>
                        <a:buChar char="•"/>
                      </a:pPr>
                      <a:r>
                        <a:rPr lang="en-US" sz="1400" dirty="0">
                          <a:solidFill>
                            <a:schemeClr val="tx1"/>
                          </a:solidFill>
                        </a:rPr>
                        <a:t>Difficulty</a:t>
                      </a:r>
                      <a:r>
                        <a:rPr lang="en-US" sz="1400" baseline="0" dirty="0">
                          <a:solidFill>
                            <a:schemeClr val="tx1"/>
                          </a:solidFill>
                        </a:rPr>
                        <a:t> in finding qualified SMEs to populate the panel</a:t>
                      </a:r>
                    </a:p>
                    <a:p>
                      <a:pPr marL="285750" indent="-285750">
                        <a:buFont typeface="Arial" panose="020B0604020202020204" pitchFamily="34" charset="0"/>
                        <a:buChar char="•"/>
                      </a:pPr>
                      <a:r>
                        <a:rPr lang="en-US" sz="1400" baseline="0" dirty="0">
                          <a:solidFill>
                            <a:schemeClr val="tx1"/>
                          </a:solidFill>
                        </a:rPr>
                        <a:t>Is it possible to get sufficient breadth of experts?</a:t>
                      </a:r>
                    </a:p>
                    <a:p>
                      <a:pPr marL="285750" indent="-285750">
                        <a:buFont typeface="Arial" panose="020B0604020202020204" pitchFamily="34" charset="0"/>
                        <a:buChar char="•"/>
                      </a:pPr>
                      <a:r>
                        <a:rPr lang="en-US" sz="1400" baseline="0" dirty="0">
                          <a:solidFill>
                            <a:schemeClr val="tx1"/>
                          </a:solidFill>
                        </a:rPr>
                        <a:t>Bandwidth to handle multiple projects under solicitation</a:t>
                      </a:r>
                    </a:p>
                    <a:p>
                      <a:pPr marL="285750" indent="-285750">
                        <a:buFont typeface="Arial" panose="020B0604020202020204" pitchFamily="34" charset="0"/>
                        <a:buChar char="•"/>
                      </a:pPr>
                      <a:r>
                        <a:rPr lang="en-US" sz="1400" baseline="0" dirty="0">
                          <a:solidFill>
                            <a:schemeClr val="tx1"/>
                          </a:solidFill>
                        </a:rPr>
                        <a:t>Continuity from cycle to cycle</a:t>
                      </a:r>
                      <a:endParaRPr lang="en-US" sz="1400" dirty="0">
                        <a:solidFill>
                          <a:schemeClr val="tx1"/>
                        </a:solidFill>
                      </a:endParaRPr>
                    </a:p>
                  </a:txBody>
                  <a:tcPr/>
                </a:tc>
                <a:extLst>
                  <a:ext uri="{0D108BD9-81ED-4DB2-BD59-A6C34878D82A}">
                    <a16:rowId xmlns:a16="http://schemas.microsoft.com/office/drawing/2014/main" val="1335414642"/>
                  </a:ext>
                </a:extLst>
              </a:tr>
            </a:tbl>
          </a:graphicData>
        </a:graphic>
      </p:graphicFrame>
    </p:spTree>
    <p:extLst>
      <p:ext uri="{BB962C8B-B14F-4D97-AF65-F5344CB8AC3E}">
        <p14:creationId xmlns:p14="http://schemas.microsoft.com/office/powerpoint/2010/main" val="35835848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22883</TotalTime>
  <Words>1298</Words>
  <Application>Microsoft Office PowerPoint</Application>
  <PresentationFormat>On-screen Show (4:3)</PresentationFormat>
  <Paragraphs>224</Paragraphs>
  <Slides>18</Slides>
  <Notes>17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18</vt:i4>
      </vt:variant>
    </vt:vector>
  </HeadingPairs>
  <TitlesOfParts>
    <vt:vector size="25" baseType="lpstr">
      <vt:lpstr>Arial</vt:lpstr>
      <vt:lpstr>Calibri</vt:lpstr>
      <vt:lpstr>Times New Roman</vt:lpstr>
      <vt:lpstr>Wingdings</vt:lpstr>
      <vt:lpstr>Office Theme</vt:lpstr>
      <vt:lpstr>Custom Design</vt:lpstr>
      <vt:lpstr>1_Custom Design</vt:lpstr>
      <vt:lpstr>WestConnect Developer Selection Process Task Force</vt:lpstr>
      <vt:lpstr>PowerPoint Presentation</vt:lpstr>
      <vt:lpstr>PowerPoint Presentation</vt:lpstr>
      <vt:lpstr>Process Steps and Timeline Review</vt:lpstr>
      <vt:lpstr>Developer Selection Process Steps - Draft</vt:lpstr>
      <vt:lpstr>Developer Selection Process Steps, cont.- Draft</vt:lpstr>
      <vt:lpstr>Approximate Developer Selection Timeline - Draft</vt:lpstr>
      <vt:lpstr>Selecting an Independent Evaluator Strawman</vt:lpstr>
      <vt:lpstr>Options for an Independent Evaluator</vt:lpstr>
      <vt:lpstr>Recommended Option</vt:lpstr>
      <vt:lpstr>Phase 1 - Establishing a Pool of Firms</vt:lpstr>
      <vt:lpstr>Phase 2 - Selecting the IE to Conduct the Evaluations</vt:lpstr>
      <vt:lpstr>Proposed Schedule/Timing for Selecting the IEs</vt:lpstr>
      <vt:lpstr>PowerPoint Presentation</vt:lpstr>
      <vt:lpstr>Procedure Document Update</vt:lpstr>
      <vt:lpstr>Action Items and Next Steps</vt:lpstr>
      <vt:lpstr>PowerPoint Presentation</vt:lpstr>
      <vt:lpstr>Adjourn</vt:lpstr>
    </vt:vector>
  </TitlesOfParts>
  <Company>ICF Jones &amp; Stokes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22901</dc:creator>
  <cp:lastModifiedBy>Heidi Pacini</cp:lastModifiedBy>
  <cp:revision>1339</cp:revision>
  <cp:lastPrinted>2013-05-20T23:45:25Z</cp:lastPrinted>
  <dcterms:created xsi:type="dcterms:W3CDTF">2012-02-01T23:54:46Z</dcterms:created>
  <dcterms:modified xsi:type="dcterms:W3CDTF">2016-12-12T16:53:26Z</dcterms:modified>
</cp:coreProperties>
</file>